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72" r:id="rId6"/>
    <p:sldId id="260" r:id="rId7"/>
    <p:sldId id="293" r:id="rId8"/>
    <p:sldId id="300" r:id="rId9"/>
    <p:sldId id="266" r:id="rId10"/>
    <p:sldId id="270" r:id="rId11"/>
    <p:sldId id="285" r:id="rId12"/>
    <p:sldId id="290" r:id="rId13"/>
    <p:sldId id="291" r:id="rId14"/>
    <p:sldId id="279" r:id="rId15"/>
    <p:sldId id="292" r:id="rId16"/>
    <p:sldId id="297" r:id="rId17"/>
    <p:sldId id="299" r:id="rId18"/>
    <p:sldId id="296" r:id="rId19"/>
    <p:sldId id="269" r:id="rId20"/>
    <p:sldId id="282" r:id="rId21"/>
    <p:sldId id="28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09" autoAdjust="0"/>
  </p:normalViewPr>
  <p:slideViewPr>
    <p:cSldViewPr>
      <p:cViewPr varScale="1">
        <p:scale>
          <a:sx n="63" d="100"/>
          <a:sy n="63" d="100"/>
        </p:scale>
        <p:origin x="36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op.nso.ru/" TargetMode="External"/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12" Type="http://schemas.openxmlformats.org/officeDocument/2006/relationships/hyperlink" Target="http://www.novosibirsk.izbirkom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6;&#1073;&#1097;&#1077;&#1089;&#1090;&#1074;&#1077;&#1085;&#1085;&#1099;&#1081;&#1085;&#1072;&#1073;&#1083;&#1102;&#1076;&#1072;&#1090;&#1077;&#1083;&#1100;.&#1088;&#1092;/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hyperlink" Target="https://nom24.ru/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op.nso.ru/" TargetMode="Externa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meme-arsenal.com/memes/ae06b13efc74615ec1dc58f691c8bbf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-918"/>
          <a:stretch/>
        </p:blipFill>
        <p:spPr bwMode="auto">
          <a:xfrm>
            <a:off x="0" y="-34230"/>
            <a:ext cx="9255537" cy="689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72" l="0" r="98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8" b="-18"/>
          <a:stretch/>
        </p:blipFill>
        <p:spPr bwMode="auto">
          <a:xfrm>
            <a:off x="3635896" y="404664"/>
            <a:ext cx="2132012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169" y="5589240"/>
            <a:ext cx="6307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Галина Борисовна Гриднева, председатель </a:t>
            </a:r>
            <a:endParaRPr lang="ru-RU" alt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Общественной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палаты Новосибирской области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3882" y="6381328"/>
            <a:ext cx="10658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11.06.2020</a:t>
            </a:r>
            <a:endParaRPr lang="ru-RU" alt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438" y="2492896"/>
            <a:ext cx="83529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и порядок проведения общественного контроля за ходом общероссийского голосования по поправкам </a:t>
            </a:r>
            <a:endParaRPr lang="ru-RU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Конституцию Российской Федерации» </a:t>
            </a:r>
          </a:p>
        </p:txBody>
      </p:sp>
    </p:spTree>
    <p:extLst>
      <p:ext uri="{BB962C8B-B14F-4D97-AF65-F5344CB8AC3E}">
        <p14:creationId xmlns:p14="http://schemas.microsoft.com/office/powerpoint/2010/main" val="173119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71400"/>
            <a:ext cx="640871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3163" y="105273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8758" y="1895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«ЗОЛОТОЙ СТАНДАРТ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 голосования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3" t="20474" r="36265" b="10864"/>
          <a:stretch/>
        </p:blipFill>
        <p:spPr bwMode="auto">
          <a:xfrm>
            <a:off x="607264" y="1180987"/>
            <a:ext cx="3540642" cy="50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1" t="19485" r="35944" b="16703"/>
          <a:stretch/>
        </p:blipFill>
        <p:spPr bwMode="auto">
          <a:xfrm>
            <a:off x="4742998" y="1216588"/>
            <a:ext cx="3704897" cy="46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07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71400"/>
            <a:ext cx="640871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3163" y="105273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8758" y="1895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«ЗОЛОТОЙ СТАНДАРТ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голосования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3" t="20475" r="36386" b="8189"/>
          <a:stretch/>
        </p:blipFill>
        <p:spPr bwMode="auto">
          <a:xfrm>
            <a:off x="536319" y="1188869"/>
            <a:ext cx="3524877" cy="521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3922" r="35798" b="7740"/>
          <a:stretch/>
        </p:blipFill>
        <p:spPr bwMode="auto">
          <a:xfrm>
            <a:off x="4752020" y="1052736"/>
            <a:ext cx="3781425" cy="499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182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71400"/>
            <a:ext cx="640871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3163" y="105273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8758" y="3280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 этики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7" t="23227" r="35245" b="6250"/>
          <a:stretch/>
        </p:blipFill>
        <p:spPr bwMode="auto">
          <a:xfrm>
            <a:off x="179512" y="1185057"/>
            <a:ext cx="3840695" cy="5158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122055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Кодекса этики наблюдателя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облюдение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конституции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законодательства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объективной, достоверной и проверенной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гласный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открытый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аблюдатели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руководствуются принципами честности и добросовестности, уважения прав и законных интересов участников общероссийского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голосования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6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25501"/>
            <a:ext cx="6048672" cy="15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4414" y="4621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 по правкам в Конституцию РФ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1" t="21120" r="40870" b="8190"/>
          <a:stretch/>
        </p:blipFill>
        <p:spPr bwMode="auto">
          <a:xfrm>
            <a:off x="323528" y="1382847"/>
            <a:ext cx="2554014" cy="5171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1480264"/>
            <a:ext cx="55801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20-страничном буклете предлагаемые поправки поделены на 12 глав: «Семейные ценности», «Защита человека труда», «Социальные гарантии», «Доступная и качественная медицина каждому», «Во власти – только патриоты», «Защита суверенитета и территориальной целостности»,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«Стабильность и развитие», «Сохранение природного богатства», «Ответственное отношение к животным», «Поддержка волонтеров и НКО», «Сохранение культурного наследия», «Поддержка российской науки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Каждый раздел включает в себя краткие пояснения о конкретных изменениях в конституции, которые выносятся на голосование.</a:t>
            </a:r>
          </a:p>
        </p:txBody>
      </p:sp>
    </p:spTree>
    <p:extLst>
      <p:ext uri="{BB962C8B-B14F-4D97-AF65-F5344CB8AC3E}">
        <p14:creationId xmlns:p14="http://schemas.microsoft.com/office/powerpoint/2010/main" val="21149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66" y="-125501"/>
            <a:ext cx="5402696" cy="15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4414" y="4621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 о порядке голосования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7" t="19563" r="30136" b="5437"/>
          <a:stretch/>
        </p:blipFill>
        <p:spPr bwMode="auto">
          <a:xfrm>
            <a:off x="2467578" y="1281527"/>
            <a:ext cx="4765671" cy="4892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9" y="-136404"/>
            <a:ext cx="8684550" cy="18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6211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Плакат о мерах по обеспечению санитарно-эпидемиологического благополучия участников голосования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2" t="19399" r="33764" b="6250"/>
          <a:stretch/>
        </p:blipFill>
        <p:spPr bwMode="auto">
          <a:xfrm>
            <a:off x="2910517" y="1655625"/>
            <a:ext cx="3879794" cy="4803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9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25502"/>
            <a:ext cx="6480720" cy="15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8145" y="32361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 наблюдателя в вопросах 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ответах, разработанная Общественной палатой РФ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 t="23276" r="38204" b="10864"/>
          <a:stretch/>
        </p:blipFill>
        <p:spPr bwMode="auto">
          <a:xfrm>
            <a:off x="212834" y="1556792"/>
            <a:ext cx="4465887" cy="412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t="22524" r="38125" b="10668"/>
          <a:stretch/>
        </p:blipFill>
        <p:spPr bwMode="auto">
          <a:xfrm>
            <a:off x="4846670" y="1556792"/>
            <a:ext cx="4161197" cy="388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25502"/>
            <a:ext cx="8208912" cy="18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187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памятка «Общественное наблюдение при проведении общероссийского голосования по вопросу одобрения изменений в Конституцию РФ»,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разработанная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НОМом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8" t="28233" r="39537" b="15478"/>
          <a:stretch/>
        </p:blipFill>
        <p:spPr bwMode="auto">
          <a:xfrm>
            <a:off x="395536" y="1419068"/>
            <a:ext cx="3191507" cy="453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27479" r="39337" b="15547"/>
          <a:stretch/>
        </p:blipFill>
        <p:spPr bwMode="auto">
          <a:xfrm>
            <a:off x="5004048" y="1419069"/>
            <a:ext cx="3351779" cy="476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0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212921"/>
            <a:ext cx="698477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3163" y="105273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0321" y="189510"/>
            <a:ext cx="6017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Методичка "Школа наблюдателя", разработанная Ассоциацией  "Независимый Общественный Мониторинг" и  Корпусом "За чистые выборы"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37402"/>
            <a:ext cx="9361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Памятка содержит информацию об основах избирательного права и процесса,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также всех особенностях деятельности общественного наблюдателя,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которыми можно столкнуться на практике в день голосования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5" t="21282" r="14818" b="7759"/>
          <a:stretch/>
        </p:blipFill>
        <p:spPr bwMode="auto">
          <a:xfrm>
            <a:off x="773163" y="2322879"/>
            <a:ext cx="7560840" cy="429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82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66" y="-125501"/>
            <a:ext cx="5402696" cy="15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7686" y="323618"/>
            <a:ext cx="400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Всю необходимую информацию можно найти на сайтах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1404" b="23569"/>
          <a:stretch/>
        </p:blipFill>
        <p:spPr bwMode="auto">
          <a:xfrm>
            <a:off x="6115029" y="1278976"/>
            <a:ext cx="2538528" cy="10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6767" y="1813466"/>
            <a:ext cx="4471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общественныйнаблюдатель.рф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0" t="10550" r="16848" b="33026"/>
          <a:stretch/>
        </p:blipFill>
        <p:spPr bwMode="auto">
          <a:xfrm>
            <a:off x="6115029" y="2500582"/>
            <a:ext cx="2578708" cy="122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7966" y="294105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http://op.nso.ru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7" b="10792"/>
          <a:stretch/>
        </p:blipFill>
        <p:spPr bwMode="auto">
          <a:xfrm>
            <a:off x="6146150" y="3860418"/>
            <a:ext cx="2516466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1555" y="4203251"/>
            <a:ext cx="1918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https://nom24.ru/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t="13208" r="19711" b="39298"/>
          <a:stretch/>
        </p:blipFill>
        <p:spPr bwMode="auto">
          <a:xfrm>
            <a:off x="6137090" y="4998695"/>
            <a:ext cx="2516467" cy="109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0170" y="5315643"/>
            <a:ext cx="3724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http://www.novosibirsk.izbirkom.ru/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097" y="144413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Общественная палата РФ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326" y="26369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Общественная палата НСО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491" y="3833919"/>
            <a:ext cx="513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Независимый Общественный Мониторинг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170" y="4998695"/>
            <a:ext cx="513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Избирательная комиссия НСО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8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96" y="2544998"/>
            <a:ext cx="5328591" cy="13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96" y="428875"/>
            <a:ext cx="5328591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1016" y="180411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Голосование по поправкам в Конституцию РФ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791634" y="636163"/>
            <a:ext cx="92648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15.01.2020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Президент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обратился к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Федеральному Собранию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ежегодным Посланием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0" y="5077580"/>
            <a:ext cx="1826775" cy="121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s://sun9-6.userapi.com/c850608/v850608660/16ae54/kyY6zZzU8X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39" y="5025436"/>
            <a:ext cx="1692512" cy="12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4455" y="2924606"/>
            <a:ext cx="647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25.06.2020 - 01.07. 2020 </a:t>
            </a:r>
          </a:p>
          <a:p>
            <a:pPr algn="ctr" fontAlgn="base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голосования по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2" name="Picture 14" descr="https://sun9-4.userapi.com/c206828/v206828278/13b111/zI5F4x3Fu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25436"/>
            <a:ext cx="1692512" cy="12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un9-38.userapi.com/c855132/v855132813/239b3a/Jzgg3VFR0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01" y="4979601"/>
            <a:ext cx="1744999" cy="116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1655" y="3625384"/>
            <a:ext cx="849694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2020 года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политические партии, профессиональные союзы, творческие союзы, объединения работодателей и их ассоциаций, профессиональные объединения, а также иные некоммерческие организации </a:t>
            </a:r>
            <a:r>
              <a:rPr lang="ru-RU" sz="1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наделены правом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вносить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Общественную палату РФ и общественные палаты субъектов РФ предложения о кандидатурах для назначения наблюдателями за общероссийским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голосованием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96" y="1466251"/>
            <a:ext cx="5328591" cy="13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4791" y="195358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 общественные обсуждения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1790" y="542921"/>
            <a:ext cx="237626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 июля 2020 г. – Всероссийский день голосования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92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71400"/>
            <a:ext cx="640871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5990" y="251066"/>
            <a:ext cx="564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нформационная платформа,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которой размещены вносимые изменения в Конституцию России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3163" y="1052736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платформе </a:t>
            </a:r>
            <a:r>
              <a:rPr lang="ru-RU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2020og.ru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ознакомиться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ключевыми изменениями, которые предложено внести в основной закон страны</a:t>
            </a:r>
          </a:p>
          <a:p>
            <a:pPr marL="342900" indent="-342900">
              <a:buAutoNum type="arabicPeriod"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порядком проведения процедуры голосования: как и где голосовать</a:t>
            </a:r>
          </a:p>
          <a:p>
            <a:pPr marL="342900" indent="-342900">
              <a:buAutoNum type="arabicPeriod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текущими новостями и мнениями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t="11158" r="10612" b="20997"/>
          <a:stretch/>
        </p:blipFill>
        <p:spPr bwMode="auto">
          <a:xfrm>
            <a:off x="3059832" y="3522712"/>
            <a:ext cx="4690278" cy="253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354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66" y="-125501"/>
            <a:ext cx="5402696" cy="15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7686" y="323618"/>
            <a:ext cx="400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аппарата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Общественной палаты НСО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2094" y="1419265"/>
            <a:ext cx="88924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Прием документов от организаций и физических лиц производится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адресу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Аппарат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Общественной палаты Новосибирской области.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Новосибирск, ул. Мичурина,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 / Державина,7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2,3,4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Электронные варианты документов принимаются на электронную почту: </a:t>
            </a:r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aopnso@mail.ru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формате *.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*.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docx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*.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rtf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Справки по тел. 221-02-71, 221-02-62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Общественной палаты </a:t>
            </a:r>
            <a:r>
              <a:rPr lang="en-US" sz="2000" u="sng" dirty="0">
                <a:solidFill>
                  <a:srgbClr val="0070C0"/>
                </a:solidFill>
              </a:rPr>
              <a:t>http://</a:t>
            </a:r>
            <a:r>
              <a:rPr lang="en-US" sz="2000" u="sng" dirty="0" smtClean="0">
                <a:solidFill>
                  <a:srgbClr val="0070C0"/>
                </a:solidFill>
              </a:rPr>
              <a:t>op.nso.ru</a:t>
            </a:r>
            <a:endParaRPr lang="ru-RU" sz="2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5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71400"/>
            <a:ext cx="67687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2801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Общественная палата Новосибирской области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586" y="1280220"/>
            <a:ext cx="77408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Общественной палаты Новосибирской области                      </a:t>
            </a:r>
          </a:p>
          <a:p>
            <a:pPr algn="ctr"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Галина Борисовна Гриднева</a:t>
            </a:r>
          </a:p>
          <a:p>
            <a:pPr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>
              <a:defRPr/>
            </a:pP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http://op.nso.ru/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aopnso@mail.ru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(383)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221-02-71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2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209" y="1029013"/>
            <a:ext cx="3528392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 05.12.2017 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374-ФЗ</a:t>
            </a:r>
          </a:p>
          <a:p>
            <a:pPr algn="ct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 внесении изменений в Федеральный закон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 выборах Президента Российской Федерации»</a:t>
            </a:r>
          </a:p>
        </p:txBody>
      </p:sp>
      <p:pic>
        <p:nvPicPr>
          <p:cNvPr id="17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25499"/>
            <a:ext cx="662473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 rot="16200000">
            <a:off x="4175956" y="1370987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2882" y="1325981"/>
            <a:ext cx="374441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Общественная палата РФ и общественные палаты субъектов РФ наделены правом направления наблюдателей на избирательные участки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4209" y="2778970"/>
            <a:ext cx="352839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от 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12.06.2002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 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67-ФЗ (внесены изменения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03.07.2018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«Об основных гарантиях избирательных прав и права </a:t>
            </a:r>
          </a:p>
          <a:p>
            <a:pPr algn="ctr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участие в референдуме граждан РФ»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175956" y="2990426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04048" y="2871302"/>
            <a:ext cx="374441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Общественная палата РФ и общественные палаты субъектов РФ наделены правом назначать наблюдателей при проведении выборов в органы государственной власти регионов и местного самоуправления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4561" y="4834287"/>
            <a:ext cx="352839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Закон НСО от 17.07.2006 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19-ОЗ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(внесены изменения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30.11.2018)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избирательных комиссиях, комиссиях референдума в Новосибирской области»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4151245" y="4960239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37931" y="5022954"/>
            <a:ext cx="374441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Общественная палата НСО наделена полномочиями назначать наблюдателей в каждую избирательную комиссию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6112" y="189510"/>
            <a:ext cx="7003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основы подготовки и проведения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всероссийского голосования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00322"/>
            <a:ext cx="6912768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031" y="836712"/>
            <a:ext cx="8712969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Общероссийское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голосование по Конституции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регламентируется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основании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статьи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 Закона РФ о поправке к Конституции РФ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14 марта 2020 г.                         </a:t>
            </a:r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1-ФКЗ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«О совершенствовании регулирования отдельных вопросов организации</a:t>
            </a:r>
          </a:p>
          <a:p>
            <a:pPr lvl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функционирования публичной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власти»,</a:t>
            </a:r>
          </a:p>
          <a:p>
            <a:pPr lvl="0"/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Указа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Президента Российской Федерации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 марта 2020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188                 </a:t>
            </a:r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назначении общероссийского голосования по вопросу одобрения изменений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Конституцию Российской Федерации»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наблюдателей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осуществляется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Законом РФ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поправке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 Конституции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14 марта 2020 г. N 1-ФКЗ                          </a:t>
            </a:r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совершенствовании регулирования отдельных вопросов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функционирования публичной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власти».</a:t>
            </a:r>
          </a:p>
          <a:p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приёма предложений о кандидатурах для назначения наблюдателями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регламентируется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порядке приема предложений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кандидатурах для назначения наблюдателями, назначения наблюдателей за проведением общероссийского голосования по вопросу одобрения изменений в Конституцию Российской Федерации, подсчетом голосов участников голосования и установлением его итогов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марта 2020 г. № 29-С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утвержденным решением Совета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Общественной палаты Российской Федерации.</a:t>
            </a:r>
          </a:p>
          <a:p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3164" y="114687"/>
            <a:ext cx="5293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основы подготовки и проведения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всероссийского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голосования</a:t>
            </a:r>
          </a:p>
        </p:txBody>
      </p:sp>
    </p:spTree>
    <p:extLst>
      <p:ext uri="{BB962C8B-B14F-4D97-AF65-F5344CB8AC3E}">
        <p14:creationId xmlns:p14="http://schemas.microsoft.com/office/powerpoint/2010/main" val="4775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813690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5774" y="352735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порядке приема предложений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изменениями от 06.06.2020), утвержденное решением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Общественной палаты РФ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0" t="22266" r="34569" b="6250"/>
          <a:stretch/>
        </p:blipFill>
        <p:spPr bwMode="auto">
          <a:xfrm>
            <a:off x="226004" y="1590449"/>
            <a:ext cx="3609135" cy="4785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70926" y="1581762"/>
            <a:ext cx="483809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ПОЛОЖЕНИЕ определяет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приема предложений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кандидатурах для назначения наблюдателями, за проведением общероссийского голосования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вопросу одобрения изменений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Конституцию Российской Федерации, подсчетом голосов участников голосования и установлением 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круг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лиц, которые могут быть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назначены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общественными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наблюдателями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порядок 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выдачи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направлений назначенным наблюдателям и их отзыва</a:t>
            </a:r>
          </a:p>
        </p:txBody>
      </p:sp>
    </p:spTree>
    <p:extLst>
      <p:ext uri="{BB962C8B-B14F-4D97-AF65-F5344CB8AC3E}">
        <p14:creationId xmlns:p14="http://schemas.microsoft.com/office/powerpoint/2010/main" val="24822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9269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99392"/>
            <a:ext cx="856895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347641"/>
            <a:ext cx="829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изменения в Положение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8117" y="1324267"/>
            <a:ext cx="82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Общественная палата Российской Федерации назначает наблюдателей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проведением голосования,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дистанционное электронное голосование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Общественные палаты прекращают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прием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документов, необходимых для назначения наблюдателя(ей)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общероссийским голосованием, не позднее,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за один день до дня проведения общероссийского голосования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наблюдателя представляется наблюдателем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избирательную комиссию, в которую он назначен, непосредственно перед началом осуществления наблюдения, в том числе в участковую комиссию – в день общероссийского голосования, а также в дни, ему предшествующие, в случае осуществления наблюдения при проведении голосования вне помещения для голосования и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проведении голосования до дня голосования</a:t>
            </a:r>
          </a:p>
        </p:txBody>
      </p:sp>
    </p:spTree>
    <p:extLst>
      <p:ext uri="{BB962C8B-B14F-4D97-AF65-F5344CB8AC3E}">
        <p14:creationId xmlns:p14="http://schemas.microsoft.com/office/powerpoint/2010/main" val="4775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66" y="-125501"/>
            <a:ext cx="5402696" cy="15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7686" y="323618"/>
            <a:ext cx="400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который необходимо заполнить наблюдателю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9" t="22844" r="36265" b="6250"/>
          <a:stretch/>
        </p:blipFill>
        <p:spPr bwMode="auto">
          <a:xfrm>
            <a:off x="413498" y="1409866"/>
            <a:ext cx="3279962" cy="4942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7" t="29418" r="36429" b="22305"/>
          <a:stretch/>
        </p:blipFill>
        <p:spPr bwMode="auto">
          <a:xfrm>
            <a:off x="4246710" y="1876034"/>
            <a:ext cx="3962947" cy="4009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1225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6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66" y="-125501"/>
            <a:ext cx="5402696" cy="15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7686" y="323618"/>
            <a:ext cx="400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которые получают наблюдатели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2049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blob:https://web.whatsapp.com/5c08abd2-8568-49ec-9d84-79a30417045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5c08abd2-8568-49ec-9d84-79a30417045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15862" r="14751" b="6666"/>
          <a:stretch/>
        </p:blipFill>
        <p:spPr>
          <a:xfrm>
            <a:off x="596267" y="1648932"/>
            <a:ext cx="3105598" cy="4511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93" y="2348880"/>
            <a:ext cx="3710186" cy="2308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036162" y="1279600"/>
            <a:ext cx="3243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бэйджа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наблюдателя</a:t>
            </a:r>
          </a:p>
        </p:txBody>
      </p:sp>
    </p:spTree>
    <p:extLst>
      <p:ext uri="{BB962C8B-B14F-4D97-AF65-F5344CB8AC3E}">
        <p14:creationId xmlns:p14="http://schemas.microsoft.com/office/powerpoint/2010/main" val="33766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ree-site-master.ru/wp-content/uploads/2013/05/001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8806" l="662" r="100000"/>
                    </a14:imgEffect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66" y="-125501"/>
            <a:ext cx="5402696" cy="15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dds-orsk.ru/wp-content/uploads/2017/05/cropped-cropped-flag_russia_symbols_tape_tricolor_99276_3840x120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" y="6182925"/>
            <a:ext cx="9149011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196752"/>
            <a:ext cx="856895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«ЗОЛОТОЙ СТАНДАРТ»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общественному наблюдению при проведении общероссийского голосования по вопросу одобрения изменений в Конституцию Российской Федерации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до дня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голосования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«ЗОЛОТОЙ СТАНДАРТ»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общественному наблюдению при проведении общероссийского голосования по вопросу одобрения изменений в Конституцию Российской Федерации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день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голосования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КОДЕКСОМ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ЭТИКИ наблюдателя за проведением общероссийского голосования по вопросу одобрения изменений в Конституцию Российской Федерации, подсчетом голосов участников голосования и установлением его итогов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64414" y="3236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наблюдатель в своей деятельности руководствуется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959</Words>
  <Application>Microsoft Office PowerPoint</Application>
  <PresentationFormat>Экран (4:3)</PresentationFormat>
  <Paragraphs>176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Азарова Светлана Валерьевна</cp:lastModifiedBy>
  <cp:revision>81</cp:revision>
  <dcterms:created xsi:type="dcterms:W3CDTF">2020-06-10T05:09:55Z</dcterms:created>
  <dcterms:modified xsi:type="dcterms:W3CDTF">2020-06-17T04:44:51Z</dcterms:modified>
</cp:coreProperties>
</file>