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544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3B6A11BD-B529-49FE-A193-068CE7A1E42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6740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5538" cy="3703638"/>
          </a:xfrm>
          <a:prstGeom prst="rect">
            <a:avLst/>
          </a:prstGeom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79320" y="4689360"/>
            <a:ext cx="5438160" cy="4442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91" name="CustomShape 3"/>
          <p:cNvSpPr/>
          <p:nvPr/>
        </p:nvSpPr>
        <p:spPr>
          <a:xfrm>
            <a:off x="3849840" y="9377280"/>
            <a:ext cx="2945520" cy="49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8693574-4830-416E-AB3B-BF313423A2B3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XO Orie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XO Orie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XO Orie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XO Orie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XO Orie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XO Orie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9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4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www.novosibirsk.izbirkom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om24.ru/" TargetMode="External"/><Relationship Id="rId5" Type="http://schemas.openxmlformats.org/officeDocument/2006/relationships/hyperlink" Target="http://op.nso.ru/" TargetMode="External"/><Relationship Id="rId4" Type="http://schemas.openxmlformats.org/officeDocument/2006/relationships/hyperlink" Target="https://&#1086;&#1073;&#1097;&#1077;&#1089;&#1090;&#1074;&#1077;&#1085;&#1085;&#1099;&#1081;&#1085;&#1072;&#1073;&#1083;&#1102;&#1076;&#1072;&#1090;&#1077;&#1083;&#1100;.&#1088;&#1092;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_0" descr="https://www.meme-arsenal.com/memes/ae06b13efc74615ec1dc58f691c8bbf5.jpg"/>
          <p:cNvPicPr/>
          <p:nvPr/>
        </p:nvPicPr>
        <p:blipFill>
          <a:blip r:embed="rId2"/>
          <a:srcRect t="6252" r="-920"/>
          <a:stretch/>
        </p:blipFill>
        <p:spPr>
          <a:xfrm>
            <a:off x="-101511" y="-243408"/>
            <a:ext cx="9354031" cy="7183006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4_0"/>
          <p:cNvPicPr/>
          <p:nvPr/>
        </p:nvPicPr>
        <p:blipFill>
          <a:blip r:embed="rId3"/>
          <a:srcRect t="-21" b="-21"/>
          <a:stretch/>
        </p:blipFill>
        <p:spPr>
          <a:xfrm>
            <a:off x="3635676" y="-28257"/>
            <a:ext cx="1857960" cy="169200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35496" y="5505391"/>
            <a:ext cx="9058320" cy="10142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FFFF"/>
                </a:solidFill>
                <a:latin typeface="Cormorant" panose="00000500000000000000" pitchFamily="2" charset="-52"/>
                <a:ea typeface="DejaVu Sans"/>
              </a:rPr>
              <a:t>Галина Борисовна Гриднева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, </a:t>
            </a:r>
            <a:endParaRPr lang="ru-RU" sz="2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председатель Общественной палаты </a:t>
            </a:r>
            <a:r>
              <a:rPr lang="ru-RU" sz="160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Новосибирской области,</a:t>
            </a:r>
            <a:endParaRPr lang="ru-RU" sz="160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strike="noStrike" spc="-1" dirty="0">
                <a:solidFill>
                  <a:srgbClr val="FFFFFF"/>
                </a:solidFill>
                <a:latin typeface="Arial"/>
                <a:ea typeface="DejaVu Sans"/>
              </a:rPr>
              <a:t>руководитель </a:t>
            </a:r>
            <a:r>
              <a:rPr lang="ru-RU" sz="160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Штаба </a:t>
            </a:r>
            <a:r>
              <a:rPr lang="ru-RU" sz="160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общественного наблюдения </a:t>
            </a:r>
            <a:endParaRPr lang="ru-RU" sz="1600" strike="noStrike" spc="-1" dirty="0">
              <a:latin typeface="XO Orie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3967416" y="6519600"/>
            <a:ext cx="1194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05.09.2022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48" name="CustomShape 3"/>
          <p:cNvSpPr/>
          <p:nvPr/>
        </p:nvSpPr>
        <p:spPr>
          <a:xfrm>
            <a:off x="35496" y="1699935"/>
            <a:ext cx="9058320" cy="29532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FFFFFF"/>
                </a:solidFill>
                <a:latin typeface="Cormorant" panose="00000500000000000000" pitchFamily="2" charset="-52"/>
                <a:ea typeface="DejaVu Sans"/>
              </a:rPr>
              <a:t>Организация </a:t>
            </a:r>
            <a:r>
              <a:rPr lang="ru-RU" sz="3200" b="1" strike="noStrike" spc="-1" dirty="0">
                <a:solidFill>
                  <a:srgbClr val="FFFFFF"/>
                </a:solidFill>
                <a:latin typeface="Cormorant" panose="00000500000000000000" pitchFamily="2" charset="-52"/>
                <a:ea typeface="DejaVu Sans"/>
              </a:rPr>
              <a:t>общественного наблюдения</a:t>
            </a:r>
            <a:r>
              <a:rPr lang="ru-RU" sz="3200" b="1" strike="noStrike" spc="-1" dirty="0">
                <a:solidFill>
                  <a:srgbClr val="FF0000"/>
                </a:solidFill>
                <a:latin typeface="Cormorant" panose="00000500000000000000" pitchFamily="2" charset="-52"/>
                <a:ea typeface="DejaVu Sans"/>
              </a:rPr>
              <a:t> </a:t>
            </a:r>
            <a:endParaRPr lang="ru-RU" sz="3200" b="1" strike="noStrike" spc="-1" dirty="0" smtClean="0">
              <a:solidFill>
                <a:srgbClr val="FF0000"/>
              </a:solidFill>
              <a:latin typeface="Cormorant" panose="00000500000000000000" pitchFamily="2" charset="-52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на </a:t>
            </a:r>
            <a:r>
              <a:rPr lang="ru-RU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дополнительных выборах в депутаты  </a:t>
            </a:r>
            <a:endParaRPr lang="ru-RU" sz="2000" b="0" strike="noStrike" spc="-1" dirty="0" smtClean="0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Законодательного </a:t>
            </a:r>
            <a:r>
              <a:rPr lang="ru-RU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собрания Новосибирской области </a:t>
            </a:r>
            <a:endParaRPr lang="ru-RU" sz="2000" b="0" strike="noStrike" spc="-1" dirty="0" smtClean="0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седьмого </a:t>
            </a:r>
            <a:r>
              <a:rPr lang="ru-RU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созыва по одномандатным избирательным округам № 4 и № 10.</a:t>
            </a:r>
            <a:endParaRPr lang="ru-RU" sz="20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endParaRPr lang="ru-RU" sz="2200" b="0" strike="noStrike" spc="-1" dirty="0" smtClean="0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3200" b="1" strike="noStrike" spc="-1" dirty="0" smtClean="0">
                <a:solidFill>
                  <a:srgbClr val="FFFFFF"/>
                </a:solidFill>
                <a:latin typeface="Cormorant" panose="00000500000000000000" pitchFamily="2" charset="-52"/>
                <a:ea typeface="DejaVu Sans"/>
              </a:rPr>
              <a:t>Работа </a:t>
            </a:r>
            <a:r>
              <a:rPr lang="ru-RU" sz="3200" b="1" strike="noStrike" spc="-1" dirty="0">
                <a:solidFill>
                  <a:srgbClr val="FFFFFF"/>
                </a:solidFill>
                <a:latin typeface="Cormorant" panose="00000500000000000000" pitchFamily="2" charset="-52"/>
                <a:ea typeface="DejaVu Sans"/>
              </a:rPr>
              <a:t>общественного штаба </a:t>
            </a:r>
            <a:endParaRPr lang="ru-RU" sz="3200" b="1" strike="noStrike" spc="-1" dirty="0" smtClean="0">
              <a:solidFill>
                <a:srgbClr val="FFFFFF"/>
              </a:solidFill>
              <a:latin typeface="Cormorant" panose="00000500000000000000" pitchFamily="2" charset="-52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в </a:t>
            </a:r>
            <a:r>
              <a:rPr lang="ru-RU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дни голосования и подведения итогов голосования на выборах </a:t>
            </a:r>
            <a:endParaRPr lang="ru-RU" sz="2000" b="0" strike="noStrike" spc="-1" dirty="0" smtClean="0">
              <a:solidFill>
                <a:srgbClr val="FFFFFF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в </a:t>
            </a:r>
            <a:r>
              <a:rPr lang="ru-RU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единый день голосования 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11 сентября 2022 </a:t>
            </a:r>
            <a:r>
              <a:rPr lang="ru-RU" sz="20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года. </a:t>
            </a:r>
            <a:endParaRPr lang="ru-RU" sz="2000" b="1" strike="noStrike" spc="-1" dirty="0">
              <a:latin typeface="XO Orie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A47297F-8D8B-4970-AA94-E6EBC4A3C11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6" descr="http://free-site-master.ru/wp-content/uploads/2013/05/0011.jpg"/>
          <p:cNvPicPr/>
          <p:nvPr/>
        </p:nvPicPr>
        <p:blipFill>
          <a:blip r:embed="rId2">
            <a:extLst/>
          </a:blip>
          <a:stretch/>
        </p:blipFill>
        <p:spPr>
          <a:xfrm>
            <a:off x="2149200" y="-125640"/>
            <a:ext cx="5401800" cy="1543680"/>
          </a:xfrm>
          <a:prstGeom prst="rect">
            <a:avLst/>
          </a:prstGeom>
          <a:ln>
            <a:noFill/>
          </a:ln>
        </p:spPr>
      </p:pic>
      <p:pic>
        <p:nvPicPr>
          <p:cNvPr id="124" name="Picture 4" descr="https://edds-orsk.ru/wp-content/uploads/2017/05/cropped-cropped-flag_russia_symbols_tape_tricolor_99276_3840x1200-1.jpg"/>
          <p:cNvPicPr/>
          <p:nvPr/>
        </p:nvPicPr>
        <p:blipFill>
          <a:blip r:embed="rId3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348120" y="1419121"/>
            <a:ext cx="8688376" cy="55693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marL="720" algn="ctr">
              <a:lnSpc>
                <a:spcPct val="100000"/>
              </a:lnSpc>
              <a:buClr>
                <a:srgbClr val="000000"/>
              </a:buClr>
            </a:pPr>
            <a:r>
              <a:rPr lang="ru-RU" sz="4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«Золотой стандарт» </a:t>
            </a:r>
            <a:endParaRPr lang="ru-RU" sz="40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720" algn="ctr">
              <a:lnSpc>
                <a:spcPct val="100000"/>
              </a:lnSpc>
              <a:buClr>
                <a:srgbClr val="000000"/>
              </a:buClr>
            </a:pPr>
            <a:endParaRPr lang="en-US" sz="40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720" algn="ctr">
              <a:lnSpc>
                <a:spcPct val="100000"/>
              </a:lnSpc>
              <a:buClr>
                <a:srgbClr val="000000"/>
              </a:buClr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по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общественному наблюдению при проведении выборов, назначенных на 11 сентября 2022 года</a:t>
            </a:r>
            <a:r>
              <a:rPr lang="en-US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US" sz="24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720" algn="ctr">
              <a:lnSpc>
                <a:spcPct val="100000"/>
              </a:lnSpc>
              <a:buClr>
                <a:srgbClr val="000000"/>
              </a:buClr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голосование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9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–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10 </a:t>
            </a:r>
            <a:r>
              <a:rPr lang="ru-RU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сентября 2022 года)</a:t>
            </a:r>
            <a:endParaRPr lang="ru-RU" sz="2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2400" b="0" strike="noStrike" spc="-1" dirty="0">
              <a:latin typeface="XO Oriel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2564280" y="323640"/>
            <a:ext cx="4571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Документы, которые получат наблюдатели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27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A00BD40-BD6B-4C2E-8B43-0962201C8D0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10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4" descr="https://edds-orsk.ru/wp-content/uploads/2017/05/cropped-cropped-flag_russia_symbols_tape_tricolor_99276_3840x1200-1.jpg"/>
          <p:cNvPicPr/>
          <p:nvPr/>
        </p:nvPicPr>
        <p:blipFill>
          <a:blip r:embed="rId2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pic>
        <p:nvPicPr>
          <p:cNvPr id="129" name="Picture 6" descr="http://free-site-master.ru/wp-content/uploads/2013/05/001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547640" y="-171360"/>
            <a:ext cx="6408000" cy="1367280"/>
          </a:xfrm>
          <a:prstGeom prst="rect">
            <a:avLst/>
          </a:prstGeom>
          <a:ln>
            <a:noFill/>
          </a:ln>
        </p:spPr>
      </p:pic>
      <p:sp>
        <p:nvSpPr>
          <p:cNvPr id="130" name="CustomShape 1"/>
          <p:cNvSpPr/>
          <p:nvPr/>
        </p:nvSpPr>
        <p:spPr>
          <a:xfrm>
            <a:off x="773280" y="1052640"/>
            <a:ext cx="7344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2298600" y="189360"/>
            <a:ext cx="4571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«ЗОЛОТОЙ СТАНДАРТ»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до дня голосования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32" name="CustomShape 3"/>
          <p:cNvSpPr/>
          <p:nvPr/>
        </p:nvSpPr>
        <p:spPr>
          <a:xfrm>
            <a:off x="4445640" y="1375920"/>
            <a:ext cx="4607640" cy="47998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Основные блоки:</a:t>
            </a:r>
            <a:endParaRPr lang="ru-RU" b="0" strike="noStrike" spc="-1" dirty="0">
              <a:latin typeface="XO Orie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Подготовка помещения для голосования, документов УИК</a:t>
            </a:r>
            <a:endParaRPr lang="ru-RU" b="0" strike="noStrike" spc="-1" dirty="0">
              <a:latin typeface="XO Orie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Организация работы УИК до начала голосования </a:t>
            </a:r>
            <a:endParaRPr lang="ru-RU" b="0" strike="noStrike" spc="-1" dirty="0">
              <a:latin typeface="XO Orie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Организация голосования в помещении для голосования</a:t>
            </a:r>
            <a:endParaRPr lang="ru-RU" b="0" strike="noStrike" spc="-1" dirty="0">
              <a:latin typeface="XO Orie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Организация голосования вне помещения для голосования</a:t>
            </a:r>
            <a:endParaRPr lang="ru-RU" b="0" strike="noStrike" spc="-1" dirty="0">
              <a:latin typeface="XO Orie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Организация голосования с использованием дополнительной формы голосования</a:t>
            </a:r>
            <a:endParaRPr lang="ru-RU" b="0" strike="noStrike" spc="-1" dirty="0">
              <a:latin typeface="XO Orie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Обеспечение сохранности избирательных </a:t>
            </a:r>
            <a:r>
              <a:rPr lang="ru-RU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бюллетеней</a:t>
            </a:r>
            <a:endParaRPr lang="en-US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dirty="0" smtClean="0">
                <a:solidFill>
                  <a:srgbClr val="000000"/>
                </a:solidFill>
                <a:latin typeface="Arial"/>
                <a:ea typeface="DejaVu Sans"/>
              </a:rPr>
              <a:t>Организация доступной среды для людей с инвалидностью и маломобильных граждан</a:t>
            </a:r>
            <a:endParaRPr lang="ru-RU" b="0" strike="noStrike" spc="-1" dirty="0">
              <a:latin typeface="XO Orie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48F16EE-D961-4AE5-A381-BD36B00FB67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2050" name="Picture 2" descr="O:\Аппарат1\3. Выборы\2022\Золотой стандарт синий 2022 JPG\Чек лист золотой стандарт 2022 синий2-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1" y="1016727"/>
            <a:ext cx="4051959" cy="573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4" descr="https://edds-orsk.ru/wp-content/uploads/2017/05/cropped-cropped-flag_russia_symbols_tape_tricolor_99276_3840x1200-1.jpg"/>
          <p:cNvPicPr/>
          <p:nvPr/>
        </p:nvPicPr>
        <p:blipFill>
          <a:blip r:embed="rId2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pic>
        <p:nvPicPr>
          <p:cNvPr id="136" name="Picture 6" descr="http://free-site-master.ru/wp-content/uploads/2013/05/001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547640" y="-171360"/>
            <a:ext cx="6408000" cy="136728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773280" y="1052640"/>
            <a:ext cx="7344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2298600" y="189360"/>
            <a:ext cx="4571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«ЗОЛОТОЙ СТАНДАРТ»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в день голосования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4445640" y="908720"/>
            <a:ext cx="4571280" cy="59078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Основные блоки</a:t>
            </a:r>
            <a:r>
              <a:rPr lang="ru-RU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ru-RU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Подготовка помещения для голосования, документов УИК</a:t>
            </a:r>
            <a:endParaRPr lang="ru-RU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Организация работы УИК до начала голосования </a:t>
            </a:r>
            <a:endParaRPr lang="ru-RU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Организация голосования в помещении для голосования</a:t>
            </a:r>
            <a:endParaRPr lang="ru-RU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Организация голосования вне помещения для голосования</a:t>
            </a:r>
            <a:endParaRPr lang="ru-RU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Действия членов УИК при установлении итогов голосования (с момента окончания голосования до окончания работы УИК)</a:t>
            </a:r>
            <a:endParaRPr lang="ru-RU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Непосредственный подсчет голосов избирателей</a:t>
            </a:r>
            <a:endParaRPr lang="ru-RU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Повторный подсчет </a:t>
            </a:r>
            <a:r>
              <a:rPr lang="ru-RU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голосов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pc="-1" dirty="0">
                <a:latin typeface="XO Oriel"/>
              </a:rPr>
              <a:t>Организация доступной среды для людей с инвалидностью и маломобильных граждан</a:t>
            </a: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0831342-16FE-4432-8AE8-358A3EBD801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12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3074" name="Picture 2" descr="O:\Аппарат1\3. Выборы\2022\Золотой стандарт2022 красный JPG\Чек лист золотой стандарт 2022 красный2_page-0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5" y="1052640"/>
            <a:ext cx="4010241" cy="566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4" descr="https://edds-orsk.ru/wp-content/uploads/2017/05/cropped-cropped-flag_russia_symbols_tape_tricolor_99276_3840x1200-1.jpg"/>
          <p:cNvPicPr/>
          <p:nvPr/>
        </p:nvPicPr>
        <p:blipFill>
          <a:blip r:embed="rId2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64AFDB8-713C-4DEC-BAB4-1776D472FB3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13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144" name="Picture 6" descr="http://free-site-master.ru/wp-content/uploads/2013/05/001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547640" y="0"/>
            <a:ext cx="6408000" cy="916560"/>
          </a:xfrm>
          <a:prstGeom prst="rect">
            <a:avLst/>
          </a:prstGeom>
          <a:ln>
            <a:noFill/>
          </a:ln>
        </p:spPr>
      </p:pic>
      <p:sp>
        <p:nvSpPr>
          <p:cNvPr id="145" name="CustomShape 2"/>
          <p:cNvSpPr/>
          <p:nvPr/>
        </p:nvSpPr>
        <p:spPr>
          <a:xfrm>
            <a:off x="3708000" y="208080"/>
            <a:ext cx="33897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Подведение итогов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46" name="CustomShape 3"/>
          <p:cNvSpPr/>
          <p:nvPr/>
        </p:nvSpPr>
        <p:spPr>
          <a:xfrm>
            <a:off x="827640" y="1064880"/>
            <a:ext cx="712800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Ежедневный обмен информацией об итогах дня</a:t>
            </a:r>
            <a:endParaRPr lang="ru-RU" sz="2000" b="0" strike="noStrike" spc="-1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Работа наблюдателей в социальных сетях</a:t>
            </a:r>
            <a:endParaRPr lang="ru-RU" sz="2000" b="0" strike="noStrike" spc="-1">
              <a:latin typeface="XO Oriel"/>
            </a:endParaRPr>
          </a:p>
        </p:txBody>
      </p:sp>
      <p:pic>
        <p:nvPicPr>
          <p:cNvPr id="148" name="Рисунок 7"/>
          <p:cNvPicPr/>
          <p:nvPr/>
        </p:nvPicPr>
        <p:blipFill>
          <a:blip r:embed="rId5"/>
          <a:stretch/>
        </p:blipFill>
        <p:spPr>
          <a:xfrm>
            <a:off x="6732360" y="2205000"/>
            <a:ext cx="1883160" cy="141192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10"/>
          <p:cNvPicPr/>
          <p:nvPr/>
        </p:nvPicPr>
        <p:blipFill>
          <a:blip r:embed="rId6"/>
          <a:stretch/>
        </p:blipFill>
        <p:spPr>
          <a:xfrm>
            <a:off x="6915240" y="3919320"/>
            <a:ext cx="1517040" cy="2022840"/>
          </a:xfrm>
          <a:prstGeom prst="rect">
            <a:avLst/>
          </a:prstGeom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65" y="2205000"/>
            <a:ext cx="6186515" cy="373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" descr="https://edds-orsk.ru/wp-content/uploads/2017/05/cropped-cropped-flag_russia_symbols_tape_tricolor_99276_3840x1200-1.jpg"/>
          <p:cNvPicPr/>
          <p:nvPr/>
        </p:nvPicPr>
        <p:blipFill>
          <a:blip r:embed="rId2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sp>
        <p:nvSpPr>
          <p:cNvPr id="151" name="CustomShape 1"/>
          <p:cNvSpPr/>
          <p:nvPr/>
        </p:nvSpPr>
        <p:spPr>
          <a:xfrm>
            <a:off x="773280" y="1052640"/>
            <a:ext cx="7344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</p:txBody>
      </p:sp>
      <p:pic>
        <p:nvPicPr>
          <p:cNvPr id="152" name="Рисунок 7"/>
          <p:cNvPicPr/>
          <p:nvPr/>
        </p:nvPicPr>
        <p:blipFill>
          <a:blip r:embed="rId3"/>
          <a:stretch/>
        </p:blipFill>
        <p:spPr>
          <a:xfrm>
            <a:off x="323640" y="1233360"/>
            <a:ext cx="2230200" cy="1762920"/>
          </a:xfrm>
          <a:prstGeom prst="rect">
            <a:avLst/>
          </a:prstGeom>
          <a:ln>
            <a:noFill/>
          </a:ln>
        </p:spPr>
      </p:pic>
      <p:pic>
        <p:nvPicPr>
          <p:cNvPr id="153" name="Picture 6" descr="http://free-site-master.ru/wp-content/uploads/2013/05/0011.jpg"/>
          <p:cNvPicPr/>
          <p:nvPr/>
        </p:nvPicPr>
        <p:blipFill>
          <a:blip r:embed="rId4">
            <a:extLst/>
          </a:blip>
          <a:stretch/>
        </p:blipFill>
        <p:spPr>
          <a:xfrm>
            <a:off x="2339640" y="-125640"/>
            <a:ext cx="4751640" cy="135792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3544920" y="353880"/>
            <a:ext cx="338976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Calibri"/>
                <a:ea typeface="DejaVu Sans"/>
              </a:rPr>
              <a:t>В дни голосования</a:t>
            </a:r>
            <a:endParaRPr lang="ru-RU" sz="2000" b="0" strike="noStrike" spc="-1">
              <a:latin typeface="XO Oriel"/>
            </a:endParaRPr>
          </a:p>
        </p:txBody>
      </p:sp>
      <p:pic>
        <p:nvPicPr>
          <p:cNvPr id="155" name="Рисунок 10"/>
          <p:cNvPicPr/>
          <p:nvPr/>
        </p:nvPicPr>
        <p:blipFill>
          <a:blip r:embed="rId5"/>
          <a:stretch/>
        </p:blipFill>
        <p:spPr>
          <a:xfrm>
            <a:off x="2699640" y="1233360"/>
            <a:ext cx="2375640" cy="178164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11"/>
          <p:cNvPicPr/>
          <p:nvPr/>
        </p:nvPicPr>
        <p:blipFill>
          <a:blip r:embed="rId6"/>
          <a:stretch/>
        </p:blipFill>
        <p:spPr>
          <a:xfrm>
            <a:off x="2699640" y="3121920"/>
            <a:ext cx="2375640" cy="158328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13"/>
          <p:cNvPicPr/>
          <p:nvPr/>
        </p:nvPicPr>
        <p:blipFill>
          <a:blip r:embed="rId7"/>
          <a:stretch/>
        </p:blipFill>
        <p:spPr>
          <a:xfrm>
            <a:off x="338040" y="3093840"/>
            <a:ext cx="2215800" cy="1611720"/>
          </a:xfrm>
          <a:prstGeom prst="rect">
            <a:avLst/>
          </a:prstGeom>
          <a:ln>
            <a:noFill/>
          </a:ln>
        </p:spPr>
      </p:pic>
      <p:pic>
        <p:nvPicPr>
          <p:cNvPr id="158" name="Рисунок 15"/>
          <p:cNvPicPr/>
          <p:nvPr/>
        </p:nvPicPr>
        <p:blipFill>
          <a:blip r:embed="rId8"/>
          <a:srcRect b="16414"/>
          <a:stretch/>
        </p:blipFill>
        <p:spPr>
          <a:xfrm>
            <a:off x="5363640" y="1233360"/>
            <a:ext cx="1871640" cy="208584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16"/>
          <p:cNvPicPr/>
          <p:nvPr/>
        </p:nvPicPr>
        <p:blipFill>
          <a:blip r:embed="rId9"/>
          <a:stretch/>
        </p:blipFill>
        <p:spPr>
          <a:xfrm>
            <a:off x="338040" y="4797000"/>
            <a:ext cx="2215800" cy="1477080"/>
          </a:xfrm>
          <a:prstGeom prst="rect">
            <a:avLst/>
          </a:prstGeom>
          <a:ln>
            <a:noFill/>
          </a:ln>
        </p:spPr>
      </p:pic>
      <p:pic>
        <p:nvPicPr>
          <p:cNvPr id="160" name="Рисунок 17"/>
          <p:cNvPicPr/>
          <p:nvPr/>
        </p:nvPicPr>
        <p:blipFill>
          <a:blip r:embed="rId10"/>
          <a:stretch/>
        </p:blipFill>
        <p:spPr>
          <a:xfrm>
            <a:off x="7397640" y="1233360"/>
            <a:ext cx="1566000" cy="2088360"/>
          </a:xfrm>
          <a:prstGeom prst="rect">
            <a:avLst/>
          </a:prstGeom>
          <a:ln>
            <a:noFill/>
          </a:ln>
        </p:spPr>
      </p:pic>
      <p:pic>
        <p:nvPicPr>
          <p:cNvPr id="161" name="Рисунок 18"/>
          <p:cNvPicPr/>
          <p:nvPr/>
        </p:nvPicPr>
        <p:blipFill>
          <a:blip r:embed="rId11"/>
          <a:stretch/>
        </p:blipFill>
        <p:spPr>
          <a:xfrm rot="5400000">
            <a:off x="7160760" y="3731400"/>
            <a:ext cx="2061360" cy="1545840"/>
          </a:xfrm>
          <a:prstGeom prst="rect">
            <a:avLst/>
          </a:prstGeom>
          <a:ln>
            <a:noFill/>
          </a:ln>
        </p:spPr>
      </p:pic>
      <p:pic>
        <p:nvPicPr>
          <p:cNvPr id="162" name="Picture 2" descr="Выборы депутатов в Новосибирске и области растянут на несколько дней"/>
          <p:cNvPicPr/>
          <p:nvPr/>
        </p:nvPicPr>
        <p:blipFill>
          <a:blip r:embed="rId12"/>
          <a:stretch/>
        </p:blipFill>
        <p:spPr>
          <a:xfrm>
            <a:off x="2699640" y="4829760"/>
            <a:ext cx="2375640" cy="1582560"/>
          </a:xfrm>
          <a:prstGeom prst="rect">
            <a:avLst/>
          </a:prstGeom>
          <a:ln>
            <a:noFill/>
          </a:ln>
        </p:spPr>
      </p:pic>
      <p:pic>
        <p:nvPicPr>
          <p:cNvPr id="163" name="Picture 4" descr="https://sib.fm/storage/article/June2020/jobsite-security-camera-2427499_1280.jpg"/>
          <p:cNvPicPr/>
          <p:nvPr/>
        </p:nvPicPr>
        <p:blipFill>
          <a:blip r:embed="rId13"/>
          <a:stretch/>
        </p:blipFill>
        <p:spPr>
          <a:xfrm>
            <a:off x="5363640" y="3498120"/>
            <a:ext cx="1860840" cy="1350360"/>
          </a:xfrm>
          <a:prstGeom prst="rect">
            <a:avLst/>
          </a:prstGeom>
          <a:ln>
            <a:noFill/>
          </a:ln>
        </p:spPr>
      </p:pic>
      <p:pic>
        <p:nvPicPr>
          <p:cNvPr id="164" name="Picture 6" descr="Всероссийское голосование по поправкам к Конституции России – все новости -  ИА REGNUM"/>
          <p:cNvPicPr/>
          <p:nvPr/>
        </p:nvPicPr>
        <p:blipFill>
          <a:blip r:embed="rId14"/>
          <a:stretch/>
        </p:blipFill>
        <p:spPr>
          <a:xfrm>
            <a:off x="5240160" y="5028480"/>
            <a:ext cx="2107440" cy="1185120"/>
          </a:xfrm>
          <a:prstGeom prst="rect">
            <a:avLst/>
          </a:prstGeom>
          <a:ln>
            <a:noFill/>
          </a:ln>
        </p:spPr>
      </p:pic>
      <p:sp>
        <p:nvSpPr>
          <p:cNvPr id="165" name="CustomShape 3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4417A09-74EE-4174-B756-3D296B1AED7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14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icture 6" descr="http://free-site-master.ru/wp-content/uploads/2013/05/0011.jpg"/>
          <p:cNvPicPr/>
          <p:nvPr/>
        </p:nvPicPr>
        <p:blipFill>
          <a:blip r:embed="rId2">
            <a:extLst/>
          </a:blip>
          <a:stretch/>
        </p:blipFill>
        <p:spPr>
          <a:xfrm>
            <a:off x="2104989" y="188640"/>
            <a:ext cx="5401800" cy="154368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2803569" y="641160"/>
            <a:ext cx="4004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Всю необходимую информацию можно найти</a:t>
            </a:r>
            <a:endParaRPr lang="ru-RU" sz="1800" b="0" strike="noStrike" spc="-1" dirty="0">
              <a:latin typeface="XO Oriel"/>
            </a:endParaRPr>
          </a:p>
        </p:txBody>
      </p:sp>
      <p:pic>
        <p:nvPicPr>
          <p:cNvPr id="168" name="Picture 4" descr="https://edds-orsk.ru/wp-content/uploads/2017/05/cropped-cropped-flag_russia_symbols_tape_tricolor_99276_3840x1200-1.jpg"/>
          <p:cNvPicPr/>
          <p:nvPr/>
        </p:nvPicPr>
        <p:blipFill>
          <a:blip r:embed="rId3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sp>
        <p:nvSpPr>
          <p:cNvPr id="169" name="CustomShape 2"/>
          <p:cNvSpPr/>
          <p:nvPr/>
        </p:nvSpPr>
        <p:spPr>
          <a:xfrm>
            <a:off x="3196802" y="1988840"/>
            <a:ext cx="3218172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u="sng" strike="noStrike" spc="-1" dirty="0" err="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общественныйнаблюдатель.рф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3977796" y="2875876"/>
            <a:ext cx="1656184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5"/>
              </a:rPr>
              <a:t>http://op.nso.ru/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3930820" y="3815720"/>
            <a:ext cx="170316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6"/>
              </a:rPr>
              <a:t>https://nom24.ru/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3125979" y="4581128"/>
            <a:ext cx="330516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http://www.novosibirsk.izbirkom.ru</a:t>
            </a:r>
            <a:r>
              <a:rPr lang="en-US" sz="1800" b="0" u="sng" strike="noStrike" spc="-1" dirty="0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/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73" name="CustomShape 6"/>
          <p:cNvSpPr/>
          <p:nvPr/>
        </p:nvSpPr>
        <p:spPr>
          <a:xfrm>
            <a:off x="3408188" y="1708018"/>
            <a:ext cx="279540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Общественная палата РФ</a:t>
            </a:r>
            <a:endParaRPr lang="ru-RU" sz="1600" b="1" strike="noStrike" spc="-1" dirty="0">
              <a:latin typeface="XO Oriel"/>
            </a:endParaRPr>
          </a:p>
        </p:txBody>
      </p:sp>
      <p:sp>
        <p:nvSpPr>
          <p:cNvPr id="174" name="CustomShape 7"/>
          <p:cNvSpPr/>
          <p:nvPr/>
        </p:nvSpPr>
        <p:spPr>
          <a:xfrm>
            <a:off x="3338855" y="2636912"/>
            <a:ext cx="2934067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Общественная палата НСО</a:t>
            </a:r>
            <a:endParaRPr lang="ru-RU" sz="1600" b="1" strike="noStrike" spc="-1" dirty="0">
              <a:latin typeface="XO Oriel"/>
            </a:endParaRPr>
          </a:p>
        </p:txBody>
      </p:sp>
      <p:sp>
        <p:nvSpPr>
          <p:cNvPr id="175" name="CustomShape 8"/>
          <p:cNvSpPr/>
          <p:nvPr/>
        </p:nvSpPr>
        <p:spPr>
          <a:xfrm>
            <a:off x="2521688" y="3585345"/>
            <a:ext cx="456840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Независимый Общественный Мониторинг</a:t>
            </a:r>
            <a:endParaRPr lang="ru-RU" sz="1600" b="1" strike="noStrike" spc="-1" dirty="0">
              <a:latin typeface="XO Oriel"/>
            </a:endParaRPr>
          </a:p>
        </p:txBody>
      </p:sp>
      <p:sp>
        <p:nvSpPr>
          <p:cNvPr id="176" name="CustomShape 9"/>
          <p:cNvSpPr/>
          <p:nvPr/>
        </p:nvSpPr>
        <p:spPr>
          <a:xfrm>
            <a:off x="3135736" y="4375880"/>
            <a:ext cx="3340303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Избирательная комиссия НСО</a:t>
            </a:r>
            <a:endParaRPr lang="ru-RU" sz="1600" b="1" strike="noStrike" spc="-1" dirty="0">
              <a:latin typeface="XO Oriel"/>
            </a:endParaRPr>
          </a:p>
        </p:txBody>
      </p:sp>
      <p:sp>
        <p:nvSpPr>
          <p:cNvPr id="177" name="CustomShape 10"/>
          <p:cNvSpPr/>
          <p:nvPr/>
        </p:nvSpPr>
        <p:spPr>
          <a:xfrm>
            <a:off x="1600360" y="5324041"/>
            <a:ext cx="6356398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Аппарат Общественной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палаты Новосибирской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области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:</a:t>
            </a:r>
            <a:endParaRPr lang="ru-RU" sz="16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г. Новосибирск, ул. Мичурина, 19 / Державина,7, </a:t>
            </a:r>
            <a:r>
              <a:rPr lang="ru-RU" sz="12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каб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ru-RU" sz="12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2,3,4, тел.: </a:t>
            </a:r>
            <a:r>
              <a:rPr lang="ru-RU" sz="12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221-02-71, 221-02-62 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182" name="CustomShape 11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12B3243-24A7-4B64-AFE8-67FAD97A979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15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4" descr="https://www.meme-arsenal.com/memes/ae06b13efc74615ec1dc58f691c8bbf5.jpg"/>
          <p:cNvPicPr/>
          <p:nvPr/>
        </p:nvPicPr>
        <p:blipFill>
          <a:blip r:embed="rId2"/>
          <a:srcRect t="6252" r="-920"/>
          <a:stretch/>
        </p:blipFill>
        <p:spPr>
          <a:xfrm>
            <a:off x="-21960" y="0"/>
            <a:ext cx="9276840" cy="6908040"/>
          </a:xfrm>
          <a:prstGeom prst="rect">
            <a:avLst/>
          </a:prstGeom>
          <a:ln>
            <a:noFill/>
          </a:ln>
        </p:spPr>
      </p:pic>
      <p:pic>
        <p:nvPicPr>
          <p:cNvPr id="184" name="Рисунок 4"/>
          <p:cNvPicPr/>
          <p:nvPr/>
        </p:nvPicPr>
        <p:blipFill>
          <a:blip r:embed="rId3"/>
          <a:srcRect t="-19" b="-19"/>
          <a:stretch/>
        </p:blipFill>
        <p:spPr>
          <a:xfrm>
            <a:off x="3636000" y="404640"/>
            <a:ext cx="2131200" cy="1940760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>
            <a:off x="32400" y="5476320"/>
            <a:ext cx="905508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Галина Борисовна Гриднева, </a:t>
            </a:r>
            <a:endParaRPr lang="ru-RU" sz="2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председатель Общественной палаты Новосибирской области,</a:t>
            </a:r>
            <a:endParaRPr lang="ru-RU" sz="2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руководитель </a:t>
            </a:r>
            <a:r>
              <a:rPr lang="ru-RU" sz="2000" b="1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Штаба </a:t>
            </a:r>
            <a:r>
              <a:rPr lang="ru-RU" sz="2000" b="1" strike="noStrike" spc="-1" dirty="0">
                <a:solidFill>
                  <a:srgbClr val="FFFFFF"/>
                </a:solidFill>
                <a:latin typeface="Arial"/>
                <a:ea typeface="DejaVu Sans"/>
              </a:rPr>
              <a:t>общественного наблюдения 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291920" y="6519600"/>
            <a:ext cx="1194480" cy="33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FFFFFF"/>
                </a:solidFill>
                <a:latin typeface="Arial"/>
                <a:ea typeface="DejaVu Sans"/>
              </a:rPr>
              <a:t>05.09.2022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189360" y="2932560"/>
            <a:ext cx="905832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Спасибо за внимание!</a:t>
            </a:r>
            <a:endParaRPr lang="ru-RU" sz="2800" b="0" strike="noStrike" spc="-1" dirty="0">
              <a:latin typeface="XO Orie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0C336F6-606C-47E4-B15E-9FDE221264F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16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" descr="https://edds-orsk.ru/wp-content/uploads/2017/05/cropped-cropped-flag_russia_symbols_tape_tricolor_99276_3840x1200-1.jpg"/>
          <p:cNvPicPr/>
          <p:nvPr/>
        </p:nvPicPr>
        <p:blipFill>
          <a:blip r:embed="rId3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pic>
        <p:nvPicPr>
          <p:cNvPr id="52" name="Picture 6" descr="http://free-site-master.ru/wp-content/uploads/2013/05/0011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55960" y="-125640"/>
            <a:ext cx="6624000" cy="1275480"/>
          </a:xfrm>
          <a:prstGeom prst="rect">
            <a:avLst/>
          </a:prstGeom>
          <a:ln>
            <a:noFill/>
          </a:ln>
        </p:spPr>
      </p:pic>
      <p:sp>
        <p:nvSpPr>
          <p:cNvPr id="55" name="CustomShape 4"/>
          <p:cNvSpPr/>
          <p:nvPr/>
        </p:nvSpPr>
        <p:spPr>
          <a:xfrm>
            <a:off x="322560" y="2492896"/>
            <a:ext cx="3527640" cy="179352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376092"/>
                </a:solidFill>
                <a:latin typeface="Arial"/>
                <a:ea typeface="DejaVu Sans"/>
              </a:rPr>
              <a:t>Федеральный закон от 12.06.2002 № 67-ФЗ (внесены изменения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376092"/>
                </a:solidFill>
                <a:latin typeface="Arial"/>
                <a:ea typeface="DejaVu Sans"/>
              </a:rPr>
              <a:t>от 03.07.2018)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«Об основных гарантиях избирательных прав и права </a:t>
            </a:r>
            <a:endParaRPr lang="ru-RU" sz="16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 участие в референдуме граждан РФ»</a:t>
            </a:r>
            <a:endParaRPr lang="ru-RU" sz="1600" b="0" strike="noStrike" spc="-1" dirty="0">
              <a:latin typeface="XO Oriel"/>
            </a:endParaRPr>
          </a:p>
        </p:txBody>
      </p:sp>
      <p:sp>
        <p:nvSpPr>
          <p:cNvPr id="56" name="CustomShape 5"/>
          <p:cNvSpPr/>
          <p:nvPr/>
        </p:nvSpPr>
        <p:spPr>
          <a:xfrm rot="16200000">
            <a:off x="4176000" y="2969536"/>
            <a:ext cx="503280" cy="86328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6"/>
          <p:cNvSpPr/>
          <p:nvPr/>
        </p:nvSpPr>
        <p:spPr>
          <a:xfrm>
            <a:off x="5002920" y="2744176"/>
            <a:ext cx="3743640" cy="136872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Общественная палата РФ и общественные палаты субъектов РФ наделены правом назначать наблюдателей при проведении выборов в органы государственной власти регионов и местного самоуправления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58" name="CustomShape 7"/>
          <p:cNvSpPr/>
          <p:nvPr/>
        </p:nvSpPr>
        <p:spPr>
          <a:xfrm>
            <a:off x="926280" y="189360"/>
            <a:ext cx="7003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Нормативные основы подготовки и проведения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голосования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59" name="CustomShape 8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10823F0-5C9B-4A9D-B67C-83C780C5802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4" descr="https://edds-orsk.ru/wp-content/uploads/2017/05/cropped-cropped-flag_russia_symbols_tape_tricolor_99276_3840x1200-1.jpg"/>
          <p:cNvPicPr/>
          <p:nvPr/>
        </p:nvPicPr>
        <p:blipFill>
          <a:blip r:embed="rId2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pic>
        <p:nvPicPr>
          <p:cNvPr id="61" name="Picture 6" descr="http://free-site-master.ru/wp-content/uploads/2013/05/001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115640" y="-125640"/>
            <a:ext cx="6624000" cy="1275480"/>
          </a:xfrm>
          <a:prstGeom prst="rect">
            <a:avLst/>
          </a:prstGeom>
          <a:ln>
            <a:noFill/>
          </a:ln>
        </p:spPr>
      </p:pic>
      <p:sp>
        <p:nvSpPr>
          <p:cNvPr id="62" name="CustomShape 1"/>
          <p:cNvSpPr/>
          <p:nvPr/>
        </p:nvSpPr>
        <p:spPr>
          <a:xfrm rot="16200000">
            <a:off x="4176000" y="1802880"/>
            <a:ext cx="503280" cy="86328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3" name="CustomShape 2"/>
          <p:cNvSpPr/>
          <p:nvPr/>
        </p:nvSpPr>
        <p:spPr>
          <a:xfrm>
            <a:off x="327960" y="3948480"/>
            <a:ext cx="3527640" cy="130644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376092"/>
                </a:solidFill>
                <a:latin typeface="Arial"/>
                <a:ea typeface="DejaVu Sans"/>
              </a:rPr>
              <a:t>Закон НСО от 15.02.2007 №87-ОЗ, ст.28 ч.7, 9.1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"О выборах депутатов Законодательного Собрания Новосибирской области" 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64" name="CustomShape 3"/>
          <p:cNvSpPr/>
          <p:nvPr/>
        </p:nvSpPr>
        <p:spPr>
          <a:xfrm rot="16200000">
            <a:off x="4176000" y="4055760"/>
            <a:ext cx="503280" cy="86328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CustomShape 4"/>
          <p:cNvSpPr/>
          <p:nvPr/>
        </p:nvSpPr>
        <p:spPr>
          <a:xfrm>
            <a:off x="5004000" y="4010040"/>
            <a:ext cx="3743640" cy="106344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Общественная палата наделена правом направления наблюдателей в территориальные избирательные комиссии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66" name="CustomShape 5"/>
          <p:cNvSpPr/>
          <p:nvPr/>
        </p:nvSpPr>
        <p:spPr>
          <a:xfrm>
            <a:off x="327960" y="1550880"/>
            <a:ext cx="3527640" cy="130680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376092"/>
                </a:solidFill>
                <a:latin typeface="Arial"/>
                <a:ea typeface="DejaVu Sans"/>
              </a:rPr>
              <a:t> Закон НСО от 17.07.2006 №19-ОЗ (внесены изменения от 30.11.2018) </a:t>
            </a:r>
            <a:endParaRPr lang="ru-RU" sz="16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«Об избирательных комиссиях, комиссиях референдума в Новосибирской области»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67" name="CustomShape 6"/>
          <p:cNvSpPr/>
          <p:nvPr/>
        </p:nvSpPr>
        <p:spPr>
          <a:xfrm>
            <a:off x="5004000" y="1674000"/>
            <a:ext cx="3743640" cy="1063440"/>
          </a:xfrm>
          <a:prstGeom prst="rect">
            <a:avLst/>
          </a:prstGeom>
          <a:ln>
            <a:rou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Общественная палата НСО наделена полномочиями назначать наблюдателей в каждую избирательную комиссию</a:t>
            </a:r>
            <a:endParaRPr lang="ru-RU" sz="1600" b="0" strike="noStrike" spc="-1">
              <a:latin typeface="XO Oriel"/>
            </a:endParaRPr>
          </a:p>
        </p:txBody>
      </p:sp>
      <p:sp>
        <p:nvSpPr>
          <p:cNvPr id="68" name="CustomShape 7"/>
          <p:cNvSpPr/>
          <p:nvPr/>
        </p:nvSpPr>
        <p:spPr>
          <a:xfrm>
            <a:off x="926280" y="189360"/>
            <a:ext cx="70030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Нормативные основы подготовки и проведения</a:t>
            </a:r>
            <a:endParaRPr lang="ru-RU" sz="1800" b="0" strike="noStrike" spc="-1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 голосования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69" name="CustomShape 8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CAB8E51-3AFD-43BE-97AE-145C6F1C5CF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4" descr="https://edds-orsk.ru/wp-content/uploads/2017/05/cropped-cropped-flag_russia_symbols_tape_tricolor_99276_3840x1200-1.jpg"/>
          <p:cNvPicPr/>
          <p:nvPr/>
        </p:nvPicPr>
        <p:blipFill>
          <a:blip r:embed="rId2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sp>
        <p:nvSpPr>
          <p:cNvPr id="71" name="CustomShape 1"/>
          <p:cNvSpPr/>
          <p:nvPr/>
        </p:nvSpPr>
        <p:spPr>
          <a:xfrm>
            <a:off x="2307960" y="161280"/>
            <a:ext cx="4571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Выборы 2020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48936" y="1250464"/>
            <a:ext cx="9059568" cy="4953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Руководитель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Штаба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общественного наблюдения </a:t>
            </a:r>
            <a:endParaRPr lang="ru-RU" sz="1800" b="1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60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председатель </a:t>
            </a:r>
            <a:r>
              <a:rPr lang="ru-RU" sz="16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Общественной палаты </a:t>
            </a:r>
            <a:r>
              <a:rPr lang="ru-RU" sz="160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НСО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Гриднева Галина Борисовна</a:t>
            </a:r>
            <a:endParaRPr lang="ru-RU" sz="1600" b="1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 smtClean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работа общественных наблюдателей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на избирательных участках</a:t>
            </a:r>
            <a:endParaRPr lang="ru-RU" sz="1800" b="0" strike="noStrike" spc="-1" dirty="0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работа оперативной, мониторинговой группы </a:t>
            </a:r>
            <a:endParaRPr lang="ru-RU" sz="1800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работа экспертной, мобильной группы юристов</a:t>
            </a:r>
            <a:endParaRPr lang="ru-RU" sz="1800" b="0" strike="noStrike" spc="-1" dirty="0">
              <a:latin typeface="XO Orie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ситуационный центр (штаб) (Державина, 7): 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-  телефоны «горячей» линии 221-02-71, 221-02-62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-  штабы в муниципальных образованиях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 smtClean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 smtClean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Совет по правам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человека</a:t>
            </a:r>
            <a:r>
              <a:rPr lang="ru-RU" sz="1600" b="1" spc="-1" dirty="0">
                <a:latin typeface="XO Oriel"/>
              </a:rPr>
              <a:t> </a:t>
            </a:r>
            <a:r>
              <a:rPr lang="ru-RU" sz="1600" spc="-1" dirty="0" smtClean="0">
                <a:latin typeface="XO Oriel"/>
              </a:rPr>
              <a:t>- </a:t>
            </a:r>
            <a:r>
              <a:rPr lang="ru-RU" sz="160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заместитель </a:t>
            </a:r>
            <a:r>
              <a:rPr lang="ru-RU" sz="16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председателя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Киркора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Ирина Владимировна</a:t>
            </a:r>
            <a:endParaRPr lang="ru-RU" sz="1600" b="1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Независимый общественный мониторинг </a:t>
            </a:r>
            <a:r>
              <a:rPr lang="ru-RU" sz="160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(НОМ)</a:t>
            </a:r>
            <a:r>
              <a:rPr lang="ru-RU" sz="1600" strike="noStrike" spc="-1" dirty="0">
                <a:solidFill>
                  <a:srgbClr val="FF0000"/>
                </a:solidFill>
                <a:latin typeface="Arial"/>
                <a:ea typeface="DejaVu Sans"/>
              </a:rPr>
              <a:t> </a:t>
            </a:r>
            <a:r>
              <a:rPr lang="ru-RU" sz="1600" spc="-1" dirty="0" smtClean="0">
                <a:latin typeface="XO Oriel"/>
              </a:rPr>
              <a:t>-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Бубенов Роман Николаевич</a:t>
            </a:r>
            <a:endParaRPr lang="ru-RU" sz="1600" b="1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Уполномоченный по правам человека в НСО </a:t>
            </a:r>
            <a:r>
              <a:rPr lang="ru-RU" sz="1600" spc="-1" dirty="0" smtClean="0">
                <a:latin typeface="XO Oriel"/>
              </a:rPr>
              <a:t>-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Шалабаева Нина Николаевна</a:t>
            </a:r>
            <a:endParaRPr lang="ru-RU" sz="1600" b="1" strike="noStrike" spc="-1" dirty="0">
              <a:latin typeface="XO Oriel"/>
            </a:endParaRPr>
          </a:p>
        </p:txBody>
      </p:sp>
      <p:pic>
        <p:nvPicPr>
          <p:cNvPr id="73" name="Picture 6" descr="http://free-site-master.ru/wp-content/uploads/2013/05/001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40440" y="-125640"/>
            <a:ext cx="8130600" cy="1566000"/>
          </a:xfrm>
          <a:prstGeom prst="rect">
            <a:avLst/>
          </a:prstGeom>
          <a:ln>
            <a:noFill/>
          </a:ln>
        </p:spPr>
      </p:pic>
      <p:sp>
        <p:nvSpPr>
          <p:cNvPr id="74" name="CustomShape 3"/>
          <p:cNvSpPr/>
          <p:nvPr/>
        </p:nvSpPr>
        <p:spPr>
          <a:xfrm>
            <a:off x="2283480" y="196200"/>
            <a:ext cx="457128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В дни голосования (09.09,10.09, 11.09.2022) Общественная палата НСО организует общественное наблюдение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75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BE31220-0BB9-48C2-85E6-63B379989EC8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77" name="Picture 2"/>
          <p:cNvPicPr/>
          <p:nvPr/>
        </p:nvPicPr>
        <p:blipFill>
          <a:blip r:embed="rId5"/>
          <a:srcRect l="24989" t="12886" r="6549" b="13573"/>
          <a:stretch/>
        </p:blipFill>
        <p:spPr>
          <a:xfrm>
            <a:off x="6026939" y="3104872"/>
            <a:ext cx="2800573" cy="169227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6" descr="http://free-site-master.ru/wp-content/uploads/2013/05/001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913400" y="0"/>
            <a:ext cx="5360760" cy="1032120"/>
          </a:xfrm>
          <a:prstGeom prst="rect">
            <a:avLst/>
          </a:prstGeom>
          <a:ln>
            <a:noFill/>
          </a:ln>
        </p:spPr>
      </p:pic>
      <p:pic>
        <p:nvPicPr>
          <p:cNvPr id="79" name="Picture 4" descr="https://edds-orsk.ru/wp-content/uploads/2017/05/cropped-cropped-flag_russia_symbols_tape_tricolor_99276_3840x1200-1.jpg"/>
          <p:cNvPicPr/>
          <p:nvPr/>
        </p:nvPicPr>
        <p:blipFill>
          <a:blip r:embed="rId4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sp>
        <p:nvSpPr>
          <p:cNvPr id="80" name="CustomShape 1"/>
          <p:cNvSpPr/>
          <p:nvPr/>
        </p:nvSpPr>
        <p:spPr>
          <a:xfrm>
            <a:off x="107504" y="2060848"/>
            <a:ext cx="8928992" cy="39380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Подписаны 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долгосрочные соглашения о взаимодействии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с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35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НКО</a:t>
            </a:r>
            <a:endParaRPr lang="ru-RU" sz="1400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4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В 2022 году д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ля достижения легитимности и прозрачности проведения выборов политическим партиям предложено заключить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Times New Roman"/>
              </a:rPr>
              <a:t>Соглашение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о сотрудничестве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для установления партнерских отношений и содействия в реализации права граждан Российской Федерации на участие в наблюдении за проведением выборов.</a:t>
            </a:r>
            <a:endParaRPr lang="ru-RU" sz="14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ru-RU" sz="14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5 сентября 2022 года</a:t>
            </a:r>
            <a:r>
              <a:rPr lang="ru-RU" sz="1400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spc="-1" dirty="0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lang="ru-RU" sz="1400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400" spc="-1" dirty="0" smtClean="0">
                <a:solidFill>
                  <a:srgbClr val="000000"/>
                </a:solidFill>
                <a:latin typeface="Arial"/>
                <a:ea typeface="DejaVu Sans"/>
              </a:rPr>
              <a:t>п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одписание 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Соглашения о сотрудничестве в целях обеспечения участия политических партий в наблюдении за проведением выборов различного уровня на территории Российской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Федерации.</a:t>
            </a:r>
            <a:r>
              <a:rPr lang="ru-RU" sz="1400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ru-RU" sz="1400" b="1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r>
              <a:rPr lang="ru-RU" sz="1400" b="1" spc="-1" dirty="0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ru-RU" sz="1400" b="1" spc="-1" dirty="0">
                <a:solidFill>
                  <a:srgbClr val="000000"/>
                </a:solidFill>
                <a:latin typeface="Arial"/>
                <a:ea typeface="DejaVu Sans"/>
              </a:rPr>
              <a:t>В</a:t>
            </a:r>
            <a:r>
              <a:rPr lang="ru-RU" sz="14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 подписании </a:t>
            </a:r>
            <a:r>
              <a:rPr lang="ru-RU" sz="14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участвуют </a:t>
            </a:r>
            <a:r>
              <a:rPr lang="ru-RU" sz="1400" b="1" spc="-1" dirty="0" smtClean="0">
                <a:solidFill>
                  <a:srgbClr val="000000"/>
                </a:solidFill>
                <a:latin typeface="Arial"/>
                <a:ea typeface="DejaVu Sans"/>
              </a:rPr>
              <a:t>р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егиональные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отделения 9 </a:t>
            </a:r>
            <a:r>
              <a:rPr lang="ru-RU" sz="14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политических </a:t>
            </a:r>
            <a:r>
              <a:rPr lang="ru-RU" sz="1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партий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: Новые люди, Партия Роста, Единая Россия, Гражданская Платформа, Российская партия пенсионеров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«За 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социальную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справедливость», 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Российская экологическая партия «Зеленые», Справедливая Россия, Казачья партия Российской Федерации,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Родина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ru-RU" sz="16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345600" y="1484784"/>
            <a:ext cx="8319960" cy="455760"/>
          </a:xfrm>
          <a:prstGeom prst="rect">
            <a:avLst/>
          </a:prstGeom>
          <a:ln>
            <a:rou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11 сентября 2022 г. – Единый день голосования</a:t>
            </a:r>
            <a:endParaRPr lang="ru-RU" sz="2400" b="0" strike="noStrike" spc="-1" dirty="0">
              <a:latin typeface="XO Oriel"/>
            </a:endParaRPr>
          </a:p>
        </p:txBody>
      </p:sp>
      <p:sp>
        <p:nvSpPr>
          <p:cNvPr id="82" name="CustomShape 3"/>
          <p:cNvSpPr/>
          <p:nvPr/>
        </p:nvSpPr>
        <p:spPr>
          <a:xfrm>
            <a:off x="345600" y="908720"/>
            <a:ext cx="8330040" cy="455760"/>
          </a:xfrm>
          <a:prstGeom prst="rect">
            <a:avLst/>
          </a:prstGeom>
          <a:ln>
            <a:rou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С 31 августа по 10 сентября 2022 г. </a:t>
            </a: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– </a:t>
            </a:r>
            <a:r>
              <a:rPr lang="ru-RU" sz="24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досрочное голосование </a:t>
            </a:r>
            <a:endParaRPr lang="ru-RU" sz="2400" b="0" strike="noStrike" spc="-1" dirty="0">
              <a:latin typeface="XO Oriel"/>
            </a:endParaRPr>
          </a:p>
        </p:txBody>
      </p:sp>
      <p:sp>
        <p:nvSpPr>
          <p:cNvPr id="83" name="CustomShape 4"/>
          <p:cNvSpPr/>
          <p:nvPr/>
        </p:nvSpPr>
        <p:spPr>
          <a:xfrm>
            <a:off x="2328840" y="331920"/>
            <a:ext cx="457128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  <a:ea typeface="DejaVu Sans"/>
              </a:rPr>
              <a:t>Выборы 2022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84" name="CustomShape 5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3FEC4A1-25A0-4F32-AEC6-518535B32D6E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86" name="Рисунок 7"/>
          <p:cNvPicPr/>
          <p:nvPr/>
        </p:nvPicPr>
        <p:blipFill>
          <a:blip r:embed="rId5"/>
          <a:stretch/>
        </p:blipFill>
        <p:spPr>
          <a:xfrm>
            <a:off x="711089" y="5274506"/>
            <a:ext cx="2061104" cy="1373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7" name="Рисунок 9"/>
          <p:cNvPicPr/>
          <p:nvPr/>
        </p:nvPicPr>
        <p:blipFill>
          <a:blip r:embed="rId6"/>
          <a:stretch/>
        </p:blipFill>
        <p:spPr>
          <a:xfrm>
            <a:off x="3571025" y="5274506"/>
            <a:ext cx="2061104" cy="1373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8" name="Рисунок 10"/>
          <p:cNvPicPr/>
          <p:nvPr/>
        </p:nvPicPr>
        <p:blipFill>
          <a:blip r:embed="rId7"/>
          <a:stretch/>
        </p:blipFill>
        <p:spPr>
          <a:xfrm>
            <a:off x="6430961" y="5274506"/>
            <a:ext cx="2029471" cy="1352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4" descr="https://edds-orsk.ru/wp-content/uploads/2017/05/cropped-cropped-flag_russia_symbols_tape_tricolor_99276_3840x1200-1.jpg"/>
          <p:cNvPicPr/>
          <p:nvPr/>
        </p:nvPicPr>
        <p:blipFill>
          <a:blip r:embed="rId2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249120" y="2052128"/>
            <a:ext cx="8640360" cy="31686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	</a:t>
            </a:r>
            <a:r>
              <a:rPr lang="ru-RU" sz="2000" spc="-1" dirty="0" smtClean="0">
                <a:solidFill>
                  <a:srgbClr val="000000"/>
                </a:solidFill>
                <a:latin typeface="Arial"/>
                <a:ea typeface="DejaVu Sans"/>
              </a:rPr>
              <a:t>По состоянию на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spc="-1" dirty="0">
                <a:solidFill>
                  <a:srgbClr val="000000"/>
                </a:solidFill>
                <a:latin typeface="Arial"/>
                <a:ea typeface="DejaVu Sans"/>
              </a:rPr>
              <a:t>1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сентября 2022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года </a:t>
            </a:r>
            <a:endParaRPr lang="ru-RU" sz="20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численность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избирателей в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НСО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составляет 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2 162 262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человека; </a:t>
            </a:r>
            <a:endParaRPr lang="ru-RU" sz="20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XO Oriel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выборы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пройдут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на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196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избирательных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участках, а это 131 447 избирателей;</a:t>
            </a:r>
            <a:endParaRPr lang="ru-RU" sz="20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ru-RU" sz="2000" b="0" strike="noStrike" spc="-1" dirty="0">
              <a:latin typeface="XO Oriel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на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сегодняшний день сводная таблица по общественным наблюдателям в городе Новосибирске, муниципальных районах и городских округах состоит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из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216</a:t>
            </a:r>
            <a:r>
              <a:rPr lang="ru-RU" sz="2000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человек.</a:t>
            </a:r>
            <a:endParaRPr lang="ru-RU" sz="2000" b="0" strike="noStrike" spc="-1" dirty="0">
              <a:latin typeface="XO Orie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A2C1644-CE37-4B43-9CE0-CB2ECEC8399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92" name="Picture 6" descr="http://free-site-master.ru/wp-content/uploads/2013/05/0011.jpg"/>
          <p:cNvPicPr/>
          <p:nvPr/>
        </p:nvPicPr>
        <p:blipFill>
          <a:blip r:embed="rId3">
            <a:extLst/>
          </a:blip>
          <a:stretch/>
        </p:blipFill>
        <p:spPr>
          <a:xfrm>
            <a:off x="971640" y="0"/>
            <a:ext cx="7776000" cy="103212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1797840" y="331920"/>
            <a:ext cx="6264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Работа общественного штаба </a:t>
            </a:r>
            <a:endParaRPr lang="ru-RU" sz="18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4" descr="https://edds-orsk.ru/wp-content/uploads/2017/05/cropped-cropped-flag_russia_symbols_tape_tricolor_99276_3840x1200-1.jpg"/>
          <p:cNvPicPr/>
          <p:nvPr/>
        </p:nvPicPr>
        <p:blipFill>
          <a:blip r:embed="rId2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pic>
        <p:nvPicPr>
          <p:cNvPr id="103" name="Picture 6" descr="http://free-site-master.ru/wp-content/uploads/2013/05/001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971640" y="-59760"/>
            <a:ext cx="7560000" cy="119340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5076000" y="2322360"/>
            <a:ext cx="3962160" cy="255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"Положение о порядке назначения наблюдателей от Общественной палаты Российской Федерации при проведении выборов в органы государственной власти, органы местного самоуправления"</a:t>
            </a:r>
            <a:endParaRPr lang="ru-RU" sz="1800" b="0" strike="noStrike" spc="-1" dirty="0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(утв. решением совета Общественной палаты РФ от 01.09.2020 N 10-С)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89A6E62F-EA5C-43DC-83BB-D69ED9F90EA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ru-RU" sz="1200" b="0" strike="noStrike" spc="-1">
              <a:latin typeface="XO Orie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2018520" y="352440"/>
            <a:ext cx="7848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Порядок работы общественных наблюдателей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5" y="1325563"/>
            <a:ext cx="4941755" cy="485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4" descr="https://edds-orsk.ru/wp-content/uploads/2017/05/cropped-cropped-flag_russia_symbols_tape_tricolor_99276_3840x1200-1.jpg"/>
          <p:cNvPicPr/>
          <p:nvPr/>
        </p:nvPicPr>
        <p:blipFill>
          <a:blip r:embed="rId2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pic>
        <p:nvPicPr>
          <p:cNvPr id="109" name="Picture 6" descr="http://free-site-master.ru/wp-content/uploads/2013/05/0011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547640" y="0"/>
            <a:ext cx="6408000" cy="100728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773280" y="1052640"/>
            <a:ext cx="7344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XO Orie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2298600" y="327960"/>
            <a:ext cx="457128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Кодекс этики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4212000" y="1220400"/>
            <a:ext cx="4571280" cy="475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Основные принципы Кодекса этики наблюдателя: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соблюдение конституции и законодательства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использование объективной, достоверной и проверенной информации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гласный и открытый характер</a:t>
            </a:r>
            <a:endParaRPr lang="ru-RU" sz="18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800" b="0" strike="noStrike" spc="-1" dirty="0">
              <a:latin typeface="XO Oriel"/>
            </a:endParaRPr>
          </a:p>
          <a:p>
            <a:pPr marL="285840" indent="-28512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наблюдатели руководствуются принципами честности и добросовестности, уважения прав и законных интересов участников общероссийского голосования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14" name="CustomShape 4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98BC64D-AB84-409B-B286-4B09F3C4BAE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8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9788"/>
            <a:ext cx="38100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6" descr="http://free-site-master.ru/wp-content/uploads/2013/05/001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2149200" y="-125640"/>
            <a:ext cx="5401800" cy="154368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2847600" y="323640"/>
            <a:ext cx="4004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Arial"/>
                <a:ea typeface="DejaVu Sans"/>
              </a:rPr>
              <a:t>Документы, которые получат наблюдатели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117" name="Picture 4" descr="https://edds-orsk.ru/wp-content/uploads/2017/05/cropped-cropped-flag_russia_symbols_tape_tricolor_99276_3840x1200-1.jpg"/>
          <p:cNvPicPr/>
          <p:nvPr/>
        </p:nvPicPr>
        <p:blipFill>
          <a:blip r:embed="rId4"/>
          <a:stretch/>
        </p:blipFill>
        <p:spPr>
          <a:xfrm>
            <a:off x="-5040" y="6183000"/>
            <a:ext cx="9148320" cy="67428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3851920" y="1243080"/>
            <a:ext cx="2303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Направление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4"/>
          <p:cNvSpPr/>
          <p:nvPr/>
        </p:nvSpPr>
        <p:spPr>
          <a:xfrm>
            <a:off x="307800" y="792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5"/>
          <p:cNvSpPr/>
          <p:nvPr/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7FFF112-9EEB-4ACC-9422-FBC23AFFFAA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9</a:t>
            </a:fld>
            <a:endParaRPr lang="ru-RU" sz="1200" b="0" strike="noStrike" spc="-1">
              <a:latin typeface="XO Orie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51" y="1632120"/>
            <a:ext cx="361473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1325</TotalTime>
  <Words>629</Words>
  <Application>Microsoft Office PowerPoint</Application>
  <PresentationFormat>Экран (4:3)</PresentationFormat>
  <Paragraphs>150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189</cp:revision>
  <cp:lastPrinted>2020-09-09T06:42:18Z</cp:lastPrinted>
  <dcterms:created xsi:type="dcterms:W3CDTF">2020-06-10T05:09:55Z</dcterms:created>
  <dcterms:modified xsi:type="dcterms:W3CDTF">2022-09-05T08:05:13Z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21</vt:i4>
  </property>
</Properties>
</file>