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68" r:id="rId2"/>
    <p:sldId id="257" r:id="rId3"/>
    <p:sldId id="272" r:id="rId4"/>
    <p:sldId id="269" r:id="rId5"/>
    <p:sldId id="273" r:id="rId6"/>
    <p:sldId id="259" r:id="rId7"/>
    <p:sldId id="275" r:id="rId8"/>
    <p:sldId id="290" r:id="rId9"/>
    <p:sldId id="274" r:id="rId10"/>
    <p:sldId id="276" r:id="rId11"/>
    <p:sldId id="260" r:id="rId12"/>
    <p:sldId id="278" r:id="rId13"/>
    <p:sldId id="279" r:id="rId14"/>
    <p:sldId id="280" r:id="rId15"/>
    <p:sldId id="262" r:id="rId16"/>
    <p:sldId id="281" r:id="rId17"/>
    <p:sldId id="282" r:id="rId18"/>
    <p:sldId id="283" r:id="rId19"/>
    <p:sldId id="284" r:id="rId20"/>
    <p:sldId id="286" r:id="rId21"/>
    <p:sldId id="287" r:id="rId22"/>
    <p:sldId id="289" r:id="rId23"/>
    <p:sldId id="288" r:id="rId24"/>
    <p:sldId id="292" r:id="rId25"/>
    <p:sldId id="293" r:id="rId26"/>
    <p:sldId id="29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954" y="-318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60587" y="2942602"/>
            <a:ext cx="9530575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96869" y="2944634"/>
            <a:ext cx="1587131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83619" y="3136658"/>
            <a:ext cx="1213632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3978" y="3055622"/>
            <a:ext cx="926379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2435" y="4625268"/>
            <a:ext cx="1016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22429" y="4559277"/>
            <a:ext cx="9006888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8628" y="3139440"/>
            <a:ext cx="9014491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073" y="4648200"/>
            <a:ext cx="8737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273" y="3227034"/>
            <a:ext cx="88392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8936" y="228600"/>
            <a:ext cx="247904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3634" y="351410"/>
            <a:ext cx="2229647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98103" y="395428"/>
            <a:ext cx="1980708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2296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85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602635" y="2946400"/>
            <a:ext cx="11020213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6875" y="3048000"/>
            <a:ext cx="10711733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00661" y="4541521"/>
            <a:ext cx="1042416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1941" y="4607511"/>
            <a:ext cx="102616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010" y="3124200"/>
            <a:ext cx="10423465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8171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071"/>
            <a:ext cx="53848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171" y="1722438"/>
            <a:ext cx="5386917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171" y="2438400"/>
            <a:ext cx="5386917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22438"/>
            <a:ext cx="5389033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38400"/>
            <a:ext cx="5389033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685800"/>
            <a:ext cx="6096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46712" y="1505712"/>
            <a:ext cx="3622088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2254" y="1642472"/>
            <a:ext cx="3311005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5334" y="2971800"/>
            <a:ext cx="3064845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334" y="1734312"/>
            <a:ext cx="3064845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621437"/>
            <a:ext cx="103632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4400" y="4953000"/>
            <a:ext cx="103632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0" y="5029200"/>
            <a:ext cx="10134353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219200" y="5638800"/>
            <a:ext cx="9771352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7452" y="5074920"/>
            <a:ext cx="10594848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5052" y="5656557"/>
            <a:ext cx="9659648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1"/>
            <a:ext cx="9771352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121920" y="101600"/>
            <a:ext cx="1194816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9728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3BBF285-E0F9-44FD-8F2E-866360D36EE9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B6CC06F-6BA9-4E24-8AFB-A71DE2280F3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65760" y="278166"/>
            <a:ext cx="1146048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151" y="372862"/>
            <a:ext cx="11174027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941" y="3200400"/>
            <a:ext cx="10261600" cy="1295401"/>
          </a:xfrm>
        </p:spPr>
        <p:txBody>
          <a:bodyPr/>
          <a:lstStyle/>
          <a:p>
            <a:r>
              <a:rPr lang="ru-RU" sz="2800" dirty="0"/>
              <a:t>«Об итогах деятельности </a:t>
            </a:r>
            <a:r>
              <a:rPr lang="ru-RU" sz="2800" dirty="0" smtClean="0"/>
              <a:t>Общественной </a:t>
            </a:r>
            <a:r>
              <a:rPr lang="ru-RU" sz="2800" dirty="0"/>
              <a:t>палаты </a:t>
            </a:r>
            <a:r>
              <a:rPr lang="ru-RU" sz="2800" dirty="0" smtClean="0"/>
              <a:t>Новосибирской области </a:t>
            </a:r>
            <a:r>
              <a:rPr lang="ru-RU" sz="2800" dirty="0"/>
              <a:t>за </a:t>
            </a:r>
            <a:r>
              <a:rPr lang="ru-RU" sz="2800" dirty="0" smtClean="0"/>
              <a:t>2023 год </a:t>
            </a:r>
            <a:br>
              <a:rPr lang="ru-RU" sz="2800" dirty="0" smtClean="0"/>
            </a:br>
            <a:r>
              <a:rPr lang="ru-RU" sz="2800" dirty="0" smtClean="0"/>
              <a:t>и </a:t>
            </a:r>
            <a:r>
              <a:rPr lang="ru-RU" sz="2800" dirty="0"/>
              <a:t>основных направлениях работы  в </a:t>
            </a:r>
            <a:r>
              <a:rPr lang="ru-RU" sz="2800" dirty="0" smtClean="0"/>
              <a:t>2024 году»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l"/>
            <a:r>
              <a:rPr lang="ru-RU" dirty="0" smtClean="0"/>
              <a:t>Галина Гриднева, </a:t>
            </a:r>
          </a:p>
          <a:p>
            <a:pPr algn="l"/>
            <a:r>
              <a:rPr lang="ru-RU" dirty="0" smtClean="0"/>
              <a:t>председатель общественной палаты новосибирской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19" y="319009"/>
            <a:ext cx="2799844" cy="22815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3453" y="585863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 декабря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055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171" y="408373"/>
            <a:ext cx="11014229" cy="1039427"/>
          </a:xfrm>
        </p:spPr>
        <p:txBody>
          <a:bodyPr/>
          <a:lstStyle/>
          <a:p>
            <a:r>
              <a:rPr lang="ru-RU" dirty="0" smtClean="0"/>
              <a:t>Взаимодействие</a:t>
            </a:r>
            <a:r>
              <a:rPr lang="ru-RU" dirty="0"/>
              <a:t> </a:t>
            </a:r>
            <a:r>
              <a:rPr lang="ru-RU" dirty="0" smtClean="0"/>
              <a:t>и партнерство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94" y="2468070"/>
            <a:ext cx="2507383" cy="20432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418" y="2290044"/>
            <a:ext cx="4013649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Государственные органы исполнительной </a:t>
            </a:r>
          </a:p>
          <a:p>
            <a:pPr algn="ctr"/>
            <a:r>
              <a:rPr lang="ru-RU" dirty="0" smtClean="0"/>
              <a:t>и законодательной власти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8418" y="3335939"/>
            <a:ext cx="4013649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Общественные советы</a:t>
            </a:r>
          </a:p>
          <a:p>
            <a:pPr algn="ctr"/>
            <a:r>
              <a:rPr lang="ru-RU" sz="1400" dirty="0" smtClean="0"/>
              <a:t>при органах государственной власти и муниципальных образованиях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14499" y="1796432"/>
            <a:ext cx="4013649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Некоммерческий сектор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14498" y="2805238"/>
            <a:ext cx="4013649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Бизнес-сообщество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814497" y="3808651"/>
            <a:ext cx="4013649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Средства массовой информации, </a:t>
            </a:r>
          </a:p>
          <a:p>
            <a:pPr algn="ctr"/>
            <a:r>
              <a:rPr lang="ru-RU" sz="1400" dirty="0" smtClean="0"/>
              <a:t>в том числе блогеры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8418" y="5711628"/>
            <a:ext cx="11488282" cy="857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ОП НСО в ТОП-10</a:t>
            </a:r>
            <a:endParaRPr lang="ru-RU" sz="2400" b="1" dirty="0">
              <a:solidFill>
                <a:schemeClr val="accent2"/>
              </a:solidFill>
            </a:endParaRPr>
          </a:p>
          <a:p>
            <a:pPr algn="ctr"/>
            <a:r>
              <a:rPr lang="ru-RU" sz="1400" dirty="0"/>
              <a:t>п</a:t>
            </a:r>
            <a:r>
              <a:rPr lang="ru-RU" sz="1400" dirty="0" smtClean="0"/>
              <a:t>о </a:t>
            </a:r>
            <a:r>
              <a:rPr lang="ru-RU" sz="1400" dirty="0"/>
              <a:t>результатам специального проекта ОП РФ в партнерстве с рейтинговым </a:t>
            </a:r>
            <a:r>
              <a:rPr lang="ru-RU" sz="1400" dirty="0" smtClean="0"/>
              <a:t>агентством «РАЭКС-Аналитика»</a:t>
            </a:r>
          </a:p>
          <a:p>
            <a:pPr algn="ctr"/>
            <a:r>
              <a:rPr lang="ru-RU" sz="1400" dirty="0" smtClean="0"/>
              <a:t>Участвовали 85 региональных палат субъектов РФ. </a:t>
            </a:r>
            <a:endParaRPr lang="ru-RU" sz="1400" dirty="0"/>
          </a:p>
        </p:txBody>
      </p:sp>
      <p:cxnSp>
        <p:nvCxnSpPr>
          <p:cNvPr id="14" name="Прямая со стрелкой 13"/>
          <p:cNvCxnSpPr>
            <a:stCxn id="5" idx="3"/>
          </p:cNvCxnSpPr>
          <p:nvPr/>
        </p:nvCxnSpPr>
        <p:spPr>
          <a:xfrm>
            <a:off x="4402067" y="2718922"/>
            <a:ext cx="817296" cy="20230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773034" y="2225310"/>
            <a:ext cx="1025281" cy="4288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137175" y="3234116"/>
            <a:ext cx="66923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023887" y="3997465"/>
            <a:ext cx="774428" cy="240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6" idx="3"/>
          </p:cNvCxnSpPr>
          <p:nvPr/>
        </p:nvCxnSpPr>
        <p:spPr>
          <a:xfrm flipH="1" flipV="1">
            <a:off x="4402067" y="3764817"/>
            <a:ext cx="566443" cy="2191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авая фигурная скобка 32"/>
          <p:cNvSpPr/>
          <p:nvPr/>
        </p:nvSpPr>
        <p:spPr>
          <a:xfrm rot="5400000">
            <a:off x="5661051" y="1273822"/>
            <a:ext cx="969695" cy="7905917"/>
          </a:xfrm>
          <a:prstGeom prst="rightBrace">
            <a:avLst>
              <a:gd name="adj1" fmla="val 8333"/>
              <a:gd name="adj2" fmla="val 4989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8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8 факторов </a:t>
            </a:r>
            <a:br>
              <a:rPr lang="ru-RU" dirty="0" smtClean="0"/>
            </a:br>
            <a:r>
              <a:rPr lang="ru-RU" dirty="0" smtClean="0"/>
              <a:t>30 показателей оценки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243" y="1692905"/>
            <a:ext cx="7533685" cy="495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0" y="230187"/>
            <a:ext cx="5000878" cy="318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0" y="3501476"/>
            <a:ext cx="5000877" cy="298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84" y="230188"/>
            <a:ext cx="4806752" cy="318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84" y="3501476"/>
            <a:ext cx="4806752" cy="319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96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53" y="200735"/>
            <a:ext cx="4725748" cy="312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90" y="233103"/>
            <a:ext cx="4669104" cy="30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55" y="3447502"/>
            <a:ext cx="4702045" cy="315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90" y="3479870"/>
            <a:ext cx="4692028" cy="223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4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9599"/>
          <a:stretch/>
        </p:blipFill>
        <p:spPr bwMode="auto">
          <a:xfrm>
            <a:off x="218484" y="611953"/>
            <a:ext cx="4960419" cy="47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22" y="1371610"/>
            <a:ext cx="7031978" cy="464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70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Федеральный закон </a:t>
            </a:r>
            <a:r>
              <a:rPr lang="ru-RU" sz="1200" dirty="0"/>
              <a:t>от 13 июля 2020 г. N 189-ФЗ "О государственном (муниципальном) социальном заказе на оказание государственных (муниципальных) услуг в социальной сфере"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dirty="0"/>
              <a:t>Мониторинг хода апробации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44" y="1672366"/>
            <a:ext cx="3878803" cy="2587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7" y="1672364"/>
            <a:ext cx="3576679" cy="2587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823" y="436970"/>
            <a:ext cx="108352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Рабочая группа по организации оказания государственных услуг в социальной сфере на территории региона с Общественной палатой Новосибирской области реализуют </a:t>
            </a:r>
            <a:r>
              <a:rPr lang="ru-RU" sz="1400" dirty="0" smtClean="0"/>
              <a:t>План </a:t>
            </a:r>
            <a:r>
              <a:rPr lang="ru-RU" sz="1400" dirty="0"/>
              <a:t>взаимодействия, который направлен на просвещение населения Новосибирской области, а также негосударственных организаций, участвующих в оказании услуг гражданам в отраслях социальной сферы, о механизмах социального заказа, предполагающего возможность некоммерческим организациям оказывать услуги потребителям на регулярной основе.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644" y="4329641"/>
            <a:ext cx="3878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Оказание социальных услуг, предоставляемых гражданам при отсутствии определенного места жительства и занятий в полустационарной форме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3616" y="4406585"/>
            <a:ext cx="357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Организация сопровождения при содействии занятости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9582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Общественный штаб по координации деятельности гражданских активистов по оказанию помощи участникам СВО и их </a:t>
            </a:r>
            <a:r>
              <a:rPr lang="ru-RU" dirty="0" smtClean="0"/>
              <a:t>семьям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Помощь </a:t>
            </a:r>
            <a:r>
              <a:rPr lang="ru-RU" dirty="0" err="1" smtClean="0"/>
              <a:t>сво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-4702" r="11670" b="-2079"/>
          <a:stretch/>
        </p:blipFill>
        <p:spPr>
          <a:xfrm>
            <a:off x="5146534" y="142623"/>
            <a:ext cx="6538364" cy="6538364"/>
          </a:xfrm>
        </p:spPr>
      </p:pic>
    </p:spTree>
    <p:extLst>
      <p:ext uri="{BB962C8B-B14F-4D97-AF65-F5344CB8AC3E}">
        <p14:creationId xmlns:p14="http://schemas.microsoft.com/office/powerpoint/2010/main" val="155573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3" y="3571482"/>
            <a:ext cx="2254891" cy="30102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0" b="8751"/>
          <a:stretch/>
        </p:blipFill>
        <p:spPr>
          <a:xfrm>
            <a:off x="6991350" y="233326"/>
            <a:ext cx="4883102" cy="2552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9370"/>
          <a:stretch/>
        </p:blipFill>
        <p:spPr>
          <a:xfrm>
            <a:off x="303921" y="3253986"/>
            <a:ext cx="4121201" cy="3327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/>
        </p:blipFill>
        <p:spPr>
          <a:xfrm>
            <a:off x="303923" y="233326"/>
            <a:ext cx="4121201" cy="2528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895601"/>
            <a:ext cx="4883102" cy="3677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3110" y="1959080"/>
            <a:ext cx="2245364" cy="1234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8 </a:t>
            </a:r>
            <a:r>
              <a:rPr lang="ru-RU" b="1" dirty="0" smtClean="0"/>
              <a:t>фур </a:t>
            </a:r>
          </a:p>
          <a:p>
            <a:pPr algn="ctr"/>
            <a:r>
              <a:rPr lang="en-US" dirty="0"/>
              <a:t>&gt;</a:t>
            </a:r>
            <a:r>
              <a:rPr lang="ru-RU" dirty="0" smtClean="0"/>
              <a:t>140 </a:t>
            </a:r>
            <a:r>
              <a:rPr lang="ru-RU" b="1" dirty="0"/>
              <a:t>тонн </a:t>
            </a:r>
            <a:endParaRPr lang="en-US" b="1" dirty="0" smtClean="0"/>
          </a:p>
          <a:p>
            <a:pPr algn="ctr"/>
            <a:r>
              <a:rPr lang="ru-RU" dirty="0" smtClean="0"/>
              <a:t>гуманитарной </a:t>
            </a:r>
            <a:endParaRPr lang="en-US" dirty="0" smtClean="0"/>
          </a:p>
          <a:p>
            <a:pPr algn="ctr"/>
            <a:r>
              <a:rPr lang="ru-RU" dirty="0" smtClean="0"/>
              <a:t>помощи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3" y="250481"/>
            <a:ext cx="2254891" cy="12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6" b="14999"/>
          <a:stretch/>
        </p:blipFill>
        <p:spPr>
          <a:xfrm>
            <a:off x="200025" y="1638301"/>
            <a:ext cx="11811000" cy="5048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 </a:t>
            </a:r>
            <a:r>
              <a:rPr lang="ru-RU" sz="2800" dirty="0" err="1" smtClean="0"/>
              <a:t>нко</a:t>
            </a:r>
            <a:r>
              <a:rPr lang="ru-RU" sz="2800" dirty="0" smtClean="0"/>
              <a:t>, благотворительные организации </a:t>
            </a:r>
            <a:br>
              <a:rPr lang="ru-RU" sz="2800" dirty="0" smtClean="0"/>
            </a:br>
            <a:r>
              <a:rPr lang="ru-RU" sz="2800" dirty="0" smtClean="0"/>
              <a:t>и фонды, активисты включились в помощь </a:t>
            </a:r>
            <a:r>
              <a:rPr lang="ru-RU" sz="2800" dirty="0" err="1" smtClean="0"/>
              <a:t>сво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1" y="2590801"/>
            <a:ext cx="3355397" cy="29527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09" y="2619375"/>
            <a:ext cx="2972943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92" y="2629859"/>
            <a:ext cx="3046858" cy="29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1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0" b="18650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Во благо</a:t>
            </a:r>
            <a:endParaRPr lang="ru-RU" sz="24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19200" y="5057776"/>
            <a:ext cx="9771352" cy="5230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 </a:t>
            </a:r>
            <a:r>
              <a:rPr lang="ru-RU" dirty="0" smtClean="0"/>
              <a:t>Премия общественной палаты новосибирской области </a:t>
            </a:r>
            <a:br>
              <a:rPr lang="ru-RU" dirty="0" smtClean="0"/>
            </a:br>
            <a:r>
              <a:rPr lang="ru-RU" dirty="0" smtClean="0"/>
              <a:t>в сфере добровольчества и благотворительности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86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27780"/>
            <a:ext cx="5384800" cy="358986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" y="2127780"/>
            <a:ext cx="5384800" cy="3589866"/>
          </a:xfrm>
        </p:spPr>
      </p:pic>
      <p:sp>
        <p:nvSpPr>
          <p:cNvPr id="10" name="TextBox 9"/>
          <p:cNvSpPr txBox="1"/>
          <p:nvPr/>
        </p:nvSpPr>
        <p:spPr>
          <a:xfrm>
            <a:off x="517890" y="525982"/>
            <a:ext cx="1115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2023 году начал работу новый (восьмой) созыв </a:t>
            </a:r>
          </a:p>
          <a:p>
            <a:pPr algn="ctr"/>
            <a:r>
              <a:rPr lang="ru-RU" dirty="0" smtClean="0"/>
              <a:t>Общественной палаты Новосибирской области. </a:t>
            </a:r>
          </a:p>
          <a:p>
            <a:pPr algn="ctr"/>
            <a:r>
              <a:rPr lang="ru-RU" dirty="0" smtClean="0"/>
              <a:t>Обновление составило 33% </a:t>
            </a:r>
          </a:p>
        </p:txBody>
      </p:sp>
    </p:spTree>
    <p:extLst>
      <p:ext uri="{BB962C8B-B14F-4D97-AF65-F5344CB8AC3E}">
        <p14:creationId xmlns:p14="http://schemas.microsoft.com/office/powerpoint/2010/main" val="20507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25334" y="2971799"/>
            <a:ext cx="3064845" cy="187642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5</a:t>
            </a:r>
            <a:r>
              <a:rPr lang="ru-RU" dirty="0" smtClean="0"/>
              <a:t> основных номинаций</a:t>
            </a:r>
          </a:p>
          <a:p>
            <a:r>
              <a:rPr lang="ru-RU" b="1" dirty="0" smtClean="0"/>
              <a:t>2</a:t>
            </a:r>
            <a:r>
              <a:rPr lang="ru-RU" dirty="0" smtClean="0"/>
              <a:t> спецноминации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Помощь СВО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Путевка в жизнь </a:t>
            </a:r>
            <a:r>
              <a:rPr lang="ru-RU" sz="1100" dirty="0" smtClean="0"/>
              <a:t>(посвящена Году педагога и наставника)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 smtClean="0"/>
          </a:p>
          <a:p>
            <a:r>
              <a:rPr lang="ru-RU" b="1" dirty="0" smtClean="0"/>
              <a:t>Более 150 заявок</a:t>
            </a:r>
          </a:p>
          <a:p>
            <a:r>
              <a:rPr lang="ru-RU" dirty="0" smtClean="0"/>
              <a:t>44 награды</a:t>
            </a:r>
          </a:p>
          <a:p>
            <a:r>
              <a:rPr lang="ru-RU" dirty="0" smtClean="0"/>
              <a:t>119 дипломанта</a:t>
            </a:r>
          </a:p>
          <a:p>
            <a:r>
              <a:rPr lang="ru-RU" b="1" dirty="0" smtClean="0"/>
              <a:t>Премьера Гимна ОП НСО</a:t>
            </a: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 </a:t>
            </a:r>
            <a:r>
              <a:rPr lang="ru-RU" dirty="0" smtClean="0"/>
              <a:t>Премия </a:t>
            </a:r>
            <a:br>
              <a:rPr lang="ru-RU" dirty="0" smtClean="0"/>
            </a:br>
            <a:r>
              <a:rPr lang="ru-RU" dirty="0" smtClean="0"/>
              <a:t>«ВО благо» - 2023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57" y="599338"/>
            <a:ext cx="3543300" cy="2362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03" y="599338"/>
            <a:ext cx="3543300" cy="2362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03" y="3077690"/>
            <a:ext cx="3543300" cy="2361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57" y="307769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0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Планы на 2024 год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Общественной палаты новосибирской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16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2024 год – год семьи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 t="-994" r="29640" b="994"/>
          <a:stretch/>
        </p:blipFill>
        <p:spPr>
          <a:xfrm>
            <a:off x="409574" y="1695449"/>
            <a:ext cx="4867275" cy="4867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2575" y="1752599"/>
            <a:ext cx="6702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2024 год объявлен Президентом России Владимиром Путиным</a:t>
            </a:r>
          </a:p>
          <a:p>
            <a:r>
              <a:rPr lang="ru-RU" sz="1600" dirty="0" smtClean="0"/>
              <a:t>Годом семьи. </a:t>
            </a:r>
          </a:p>
          <a:p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476875" y="2614373"/>
            <a:ext cx="6057900" cy="1600200"/>
          </a:xfrm>
          <a:prstGeom prst="wedgeRoundRectCallout">
            <a:avLst>
              <a:gd name="adj1" fmla="val -42374"/>
              <a:gd name="adj2" fmla="val 767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«Семейные</a:t>
            </a:r>
            <a:r>
              <a:rPr lang="ru-RU" dirty="0"/>
              <a:t> </a:t>
            </a:r>
            <a:r>
              <a:rPr lang="ru-RU" dirty="0" smtClean="0"/>
              <a:t>ценности</a:t>
            </a:r>
            <a:r>
              <a:rPr lang="ru-RU" dirty="0"/>
              <a:t> являются важнейшей нравственной опорой как в настоящем, так и в </a:t>
            </a:r>
            <a:r>
              <a:rPr lang="ru-RU" dirty="0" smtClean="0"/>
              <a:t>будущем».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39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391244"/>
            <a:ext cx="74961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Комиссия по демографии, защите семьи, детей и традиционных семейных ценностей </a:t>
            </a:r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Продолжить эффективную практику выездных мероприятий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во взаимодействии с НРООО «Союз женщин России», </a:t>
            </a:r>
          </a:p>
          <a:p>
            <a:r>
              <a:rPr lang="ru-RU" dirty="0" smtClean="0"/>
              <a:t>Советом отцов при Губернаторе Новосибирской области, </a:t>
            </a:r>
          </a:p>
          <a:p>
            <a:r>
              <a:rPr lang="ru-RU" dirty="0" smtClean="0"/>
              <a:t>СО НКО;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Осуществлять работу во взаимодействии с профильной </a:t>
            </a:r>
          </a:p>
          <a:p>
            <a:r>
              <a:rPr lang="ru-RU" dirty="0" smtClean="0"/>
              <a:t>комиссией ОП РФ в рамках Соглашения, которое будет </a:t>
            </a:r>
          </a:p>
          <a:p>
            <a:r>
              <a:rPr lang="ru-RU" dirty="0" smtClean="0"/>
              <a:t>подписано 25.01.2024 в Москве и Плана общественных </a:t>
            </a:r>
          </a:p>
          <a:p>
            <a:r>
              <a:rPr lang="ru-RU" dirty="0" smtClean="0"/>
              <a:t>мероприятий, посвященных Году семьи;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Организация и проведение в июле 2024 межрегионального </a:t>
            </a:r>
          </a:p>
          <a:p>
            <a:r>
              <a:rPr lang="ru-RU" dirty="0" smtClean="0"/>
              <a:t>Форума по поддержке материнства и детства.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513754"/>
            <a:ext cx="3905250" cy="573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537" y="5336321"/>
            <a:ext cx="513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/>
                </a:solidFill>
                <a:latin typeface="AnastasiaScriptC" pitchFamily="50" charset="0"/>
              </a:rPr>
              <a:t>Ориентир на многопоколенную </a:t>
            </a:r>
          </a:p>
          <a:p>
            <a:pPr algn="ctr"/>
            <a:r>
              <a:rPr lang="ru-RU" sz="3600" dirty="0" smtClean="0">
                <a:solidFill>
                  <a:schemeClr val="accent2"/>
                </a:solidFill>
                <a:latin typeface="AnastasiaScriptC" pitchFamily="50" charset="0"/>
              </a:rPr>
              <a:t>и многодетную семью</a:t>
            </a:r>
            <a:endParaRPr lang="ru-RU" sz="3600" dirty="0">
              <a:solidFill>
                <a:schemeClr val="accent2"/>
              </a:solidFill>
              <a:latin typeface="AnastasiaScript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54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6" b="22246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Организация работы общественного наблюдения и центра видеонаблюдения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Выборы президента </a:t>
            </a:r>
            <a:r>
              <a:rPr lang="ru-RU" dirty="0" err="1" smtClean="0"/>
              <a:t>россии</a:t>
            </a:r>
            <a:r>
              <a:rPr lang="ru-RU" dirty="0"/>
              <a:t> </a:t>
            </a:r>
            <a:r>
              <a:rPr lang="ru-RU" dirty="0" smtClean="0"/>
              <a:t>в марте 2024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07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Команда путина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53" y="1682334"/>
            <a:ext cx="2662833" cy="35504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966" y="1682334"/>
            <a:ext cx="2662833" cy="3550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9" y="1682334"/>
            <a:ext cx="4733925" cy="3550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977" y="5638800"/>
            <a:ext cx="1141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Председатель </a:t>
            </a:r>
            <a:r>
              <a:rPr lang="ru-RU" dirty="0" smtClean="0"/>
              <a:t>ОП НСО </a:t>
            </a:r>
            <a:r>
              <a:rPr lang="ru-RU" dirty="0"/>
              <a:t>Галина Гриднева и члены ОП НСО Игорь Галл-Савальский, Наталия Курина и Лариса </a:t>
            </a:r>
            <a:r>
              <a:rPr lang="ru-RU" dirty="0" err="1"/>
              <a:t>Цыбулевская</a:t>
            </a:r>
            <a:r>
              <a:rPr lang="ru-RU" dirty="0"/>
              <a:t> вошли в «Команду Путина».</a:t>
            </a:r>
          </a:p>
        </p:txBody>
      </p:sp>
    </p:spTree>
    <p:extLst>
      <p:ext uri="{BB962C8B-B14F-4D97-AF65-F5344CB8AC3E}">
        <p14:creationId xmlns:p14="http://schemas.microsoft.com/office/powerpoint/2010/main" val="1822299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Спасибо за вашу работу!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Победа будет за нами!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33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895" y="505943"/>
            <a:ext cx="11014229" cy="918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КОМИССИИ ОБЩЕСТВЕННОЙ ПАЛАТЫ НОВОСИБИРСКОЙ ОБЛАСТИ</a:t>
            </a:r>
            <a:endParaRPr lang="ru-RU" dirty="0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61246" y="2046752"/>
            <a:ext cx="11272206" cy="793552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ru-RU" sz="4500" dirty="0" smtClean="0">
                <a:solidFill>
                  <a:schemeClr val="tx1"/>
                </a:solidFill>
              </a:rPr>
              <a:t>С 2023 года </a:t>
            </a:r>
            <a:r>
              <a:rPr lang="ru-RU" sz="4500" u="sng" dirty="0" smtClean="0">
                <a:solidFill>
                  <a:schemeClr val="tx1"/>
                </a:solidFill>
              </a:rPr>
              <a:t>14 комиссий</a:t>
            </a:r>
            <a:r>
              <a:rPr lang="ru-RU" sz="4500" dirty="0" smtClean="0">
                <a:solidFill>
                  <a:schemeClr val="tx1"/>
                </a:solidFill>
              </a:rPr>
              <a:t>, работают для развития  всех институтов гражданского общества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7038" y="2985961"/>
            <a:ext cx="116606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/>
              <a:t>Комиссия по </a:t>
            </a:r>
            <a:r>
              <a:rPr lang="ru-RU" sz="1400" dirty="0"/>
              <a:t>социальной политике, здравоохранению, трудовым отношениям и </a:t>
            </a:r>
            <a:r>
              <a:rPr lang="ru-RU" sz="1400" dirty="0" smtClean="0"/>
              <a:t>СВО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/>
              <a:t>Комиссия по </a:t>
            </a:r>
            <a:r>
              <a:rPr lang="ru-RU" sz="1400" dirty="0"/>
              <a:t>вопросам ЖКХ, градостроительства, дорожного </a:t>
            </a:r>
            <a:r>
              <a:rPr lang="ru-RU" sz="1400" dirty="0" smtClean="0"/>
              <a:t>комплекса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/>
              <a:t>Комиссия по </a:t>
            </a:r>
            <a:r>
              <a:rPr lang="ru-RU" sz="1400" dirty="0"/>
              <a:t>развитию экономики, предпринимательства и сельских </a:t>
            </a:r>
            <a:r>
              <a:rPr lang="ru-RU" sz="1400" dirty="0" smtClean="0"/>
              <a:t>территорий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/>
              <a:t>Комиссия по </a:t>
            </a:r>
            <a:r>
              <a:rPr lang="ru-RU" sz="1400" dirty="0"/>
              <a:t>общественному контролю, общественной экспертизе, взаимодействию </a:t>
            </a:r>
            <a:r>
              <a:rPr lang="ru-RU" sz="1400" dirty="0" smtClean="0"/>
              <a:t>с </a:t>
            </a:r>
            <a:r>
              <a:rPr lang="ru-RU" sz="1400" dirty="0"/>
              <a:t>общественными советами и </a:t>
            </a:r>
            <a:r>
              <a:rPr lang="ru-RU" sz="1400" dirty="0" smtClean="0"/>
              <a:t>ОНК</a:t>
            </a:r>
          </a:p>
          <a:p>
            <a:pPr marL="342900" indent="-342900">
              <a:buAutoNum type="arabicPeriod" startAt="5"/>
            </a:pPr>
            <a:r>
              <a:rPr lang="ru-RU" sz="1400" dirty="0" smtClean="0"/>
              <a:t>Комиссия по </a:t>
            </a:r>
            <a:r>
              <a:rPr lang="ru-RU" sz="1400" dirty="0"/>
              <a:t>вопросам образования и </a:t>
            </a:r>
            <a:r>
              <a:rPr lang="ru-RU" sz="1400" dirty="0" smtClean="0"/>
              <a:t>науки</a:t>
            </a:r>
          </a:p>
          <a:p>
            <a:pPr marL="342900" indent="-342900">
              <a:buAutoNum type="arabicPeriod" startAt="5"/>
            </a:pPr>
            <a:r>
              <a:rPr lang="ru-RU" sz="1400" dirty="0" smtClean="0"/>
              <a:t>Комиссия по </a:t>
            </a:r>
            <a:r>
              <a:rPr lang="ru-RU" sz="1400" dirty="0"/>
              <a:t>развитию некоммерческого сектора, поддержке </a:t>
            </a:r>
            <a:r>
              <a:rPr lang="ru-RU" sz="1400" dirty="0" smtClean="0"/>
              <a:t>СО НКО и благотворительности</a:t>
            </a:r>
          </a:p>
          <a:p>
            <a:r>
              <a:rPr lang="ru-RU" sz="1400" dirty="0"/>
              <a:t>7. </a:t>
            </a:r>
            <a:r>
              <a:rPr lang="ru-RU" sz="1400" dirty="0" smtClean="0"/>
              <a:t>   Комиссия по </a:t>
            </a:r>
            <a:r>
              <a:rPr lang="ru-RU" sz="1400" dirty="0"/>
              <a:t>взаимодействию с органами местного самоуправления и развитию </a:t>
            </a:r>
            <a:r>
              <a:rPr lang="ru-RU" sz="1400" dirty="0" smtClean="0"/>
              <a:t>ТОС</a:t>
            </a:r>
          </a:p>
          <a:p>
            <a:r>
              <a:rPr lang="ru-RU" sz="1400" dirty="0"/>
              <a:t>8. </a:t>
            </a:r>
            <a:r>
              <a:rPr lang="ru-RU" sz="1400" dirty="0" smtClean="0"/>
              <a:t>   Комиссия по </a:t>
            </a:r>
            <a:r>
              <a:rPr lang="ru-RU" sz="1400" dirty="0"/>
              <a:t>культуре, духовно-нравственному воспитанию </a:t>
            </a:r>
            <a:r>
              <a:rPr lang="ru-RU" sz="1400" dirty="0" smtClean="0"/>
              <a:t>и </a:t>
            </a:r>
            <a:r>
              <a:rPr lang="ru-RU" sz="1400" dirty="0"/>
              <a:t>межнациональным </a:t>
            </a:r>
            <a:r>
              <a:rPr lang="ru-RU" sz="1400" dirty="0" smtClean="0"/>
              <a:t>отношениям</a:t>
            </a:r>
          </a:p>
          <a:p>
            <a:r>
              <a:rPr lang="ru-RU" sz="1400" dirty="0"/>
              <a:t>9. </a:t>
            </a:r>
            <a:r>
              <a:rPr lang="ru-RU" sz="1400" dirty="0" smtClean="0"/>
              <a:t>   Комиссия по </a:t>
            </a:r>
            <a:r>
              <a:rPr lang="ru-RU" sz="1400" dirty="0"/>
              <a:t>патриотическому воспитанию и делам </a:t>
            </a:r>
            <a:r>
              <a:rPr lang="ru-RU" sz="1400" dirty="0" smtClean="0"/>
              <a:t>ветеранов</a:t>
            </a:r>
          </a:p>
          <a:p>
            <a:r>
              <a:rPr lang="ru-RU" sz="1400" dirty="0"/>
              <a:t>10</a:t>
            </a:r>
            <a:r>
              <a:rPr lang="ru-RU" sz="1400" dirty="0" smtClean="0"/>
              <a:t>.  Комиссия по </a:t>
            </a:r>
            <a:r>
              <a:rPr lang="ru-RU" sz="1400" dirty="0"/>
              <a:t>демографии, защите семьи, детей и традиционных </a:t>
            </a:r>
            <a:r>
              <a:rPr lang="ru-RU" sz="1400" dirty="0" smtClean="0"/>
              <a:t>семейных ценностей</a:t>
            </a:r>
          </a:p>
          <a:p>
            <a:r>
              <a:rPr lang="ru-RU" sz="1400" dirty="0"/>
              <a:t>11. </a:t>
            </a:r>
            <a:r>
              <a:rPr lang="ru-RU" sz="1400" dirty="0" smtClean="0"/>
              <a:t>Комиссия по </a:t>
            </a:r>
            <a:r>
              <a:rPr lang="ru-RU" sz="1400" dirty="0"/>
              <a:t>развитию информационного общества и  взаимодействию со </a:t>
            </a:r>
            <a:r>
              <a:rPr lang="ru-RU" sz="1400" dirty="0" smtClean="0"/>
              <a:t>СМИ</a:t>
            </a:r>
          </a:p>
          <a:p>
            <a:r>
              <a:rPr lang="ru-RU" sz="1400" dirty="0"/>
              <a:t>12. </a:t>
            </a:r>
            <a:r>
              <a:rPr lang="ru-RU" sz="1400" dirty="0" smtClean="0"/>
              <a:t>Комиссия по </a:t>
            </a:r>
            <a:r>
              <a:rPr lang="ru-RU" sz="1400" dirty="0"/>
              <a:t>экологии и охране окружающей </a:t>
            </a:r>
            <a:r>
              <a:rPr lang="ru-RU" sz="1400" dirty="0" smtClean="0"/>
              <a:t>среды</a:t>
            </a:r>
          </a:p>
          <a:p>
            <a:r>
              <a:rPr lang="ru-RU" sz="1400" b="1" dirty="0">
                <a:solidFill>
                  <a:schemeClr val="accent2"/>
                </a:solidFill>
              </a:rPr>
              <a:t>13. </a:t>
            </a:r>
            <a:r>
              <a:rPr lang="ru-RU" sz="1400" b="1" dirty="0" smtClean="0">
                <a:solidFill>
                  <a:schemeClr val="accent2"/>
                </a:solidFill>
              </a:rPr>
              <a:t>Комиссия по </a:t>
            </a:r>
            <a:r>
              <a:rPr lang="ru-RU" sz="1400" b="1" dirty="0">
                <a:solidFill>
                  <a:schemeClr val="accent2"/>
                </a:solidFill>
              </a:rPr>
              <a:t>делам молодежи, развитию добровольчества и </a:t>
            </a:r>
            <a:r>
              <a:rPr lang="ru-RU" sz="1400" b="1" dirty="0" smtClean="0">
                <a:solidFill>
                  <a:schemeClr val="accent2"/>
                </a:solidFill>
              </a:rPr>
              <a:t>волонтерства</a:t>
            </a:r>
          </a:p>
          <a:p>
            <a:r>
              <a:rPr lang="ru-RU" sz="1400" dirty="0"/>
              <a:t>14. </a:t>
            </a:r>
            <a:r>
              <a:rPr lang="ru-RU" sz="1400" dirty="0" smtClean="0"/>
              <a:t>Комиссия по </a:t>
            </a:r>
            <a:r>
              <a:rPr lang="ru-RU" sz="1400" dirty="0"/>
              <a:t>развитию спорта и туризма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865" y="5989167"/>
            <a:ext cx="6894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+ активное экспертное сообщество, формируемое каждой комиссией 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76704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 b="22239"/>
          <a:stretch>
            <a:fillRect/>
          </a:stretch>
        </p:blipFill>
        <p:spPr>
          <a:xfrm>
            <a:off x="930584" y="589069"/>
            <a:ext cx="10363200" cy="433156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состав комиссий 8 созыва был усилен комиссией по </a:t>
            </a:r>
            <a:r>
              <a:rPr lang="ru-RU" dirty="0"/>
              <a:t>делам молодежи, развитию добровольчества и волонтерства</a:t>
            </a:r>
          </a:p>
        </p:txBody>
      </p:sp>
    </p:spTree>
    <p:extLst>
      <p:ext uri="{BB962C8B-B14F-4D97-AF65-F5344CB8AC3E}">
        <p14:creationId xmlns:p14="http://schemas.microsoft.com/office/powerpoint/2010/main" val="277768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Актуальные Формы работы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8172" y="1746714"/>
            <a:ext cx="11019624" cy="639762"/>
          </a:xfrm>
        </p:spPr>
        <p:txBody>
          <a:bodyPr/>
          <a:lstStyle/>
          <a:p>
            <a:pPr algn="l"/>
            <a:r>
              <a:rPr lang="ru-RU" dirty="0" smtClean="0"/>
              <a:t>Выездные заседания Совета и комиссий </a:t>
            </a:r>
            <a:r>
              <a:rPr lang="ru-RU" dirty="0"/>
              <a:t>ОП </a:t>
            </a:r>
            <a:r>
              <a:rPr lang="ru-RU" dirty="0" smtClean="0"/>
              <a:t>НСО в районах </a:t>
            </a:r>
          </a:p>
          <a:p>
            <a:pPr algn="l"/>
            <a:r>
              <a:rPr lang="ru-RU" dirty="0" smtClean="0"/>
              <a:t>Новосибирской области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5" y="2486819"/>
            <a:ext cx="5386388" cy="359092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485761"/>
            <a:ext cx="5389562" cy="3593041"/>
          </a:xfrm>
        </p:spPr>
      </p:pic>
      <p:sp>
        <p:nvSpPr>
          <p:cNvPr id="10" name="TextBox 9"/>
          <p:cNvSpPr txBox="1"/>
          <p:nvPr/>
        </p:nvSpPr>
        <p:spPr>
          <a:xfrm>
            <a:off x="2003001" y="615949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Колыванский район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955039" y="617567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«Дом ремёсел» в </a:t>
            </a:r>
            <a:r>
              <a:rPr lang="ru-RU" dirty="0" err="1" smtClean="0"/>
              <a:t>р.п</a:t>
            </a:r>
            <a:r>
              <a:rPr lang="ru-RU" dirty="0" smtClean="0"/>
              <a:t>. Колывань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57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idx="4294967295"/>
          </p:nvPr>
        </p:nvSpPr>
        <p:spPr>
          <a:xfrm>
            <a:off x="576264" y="557185"/>
            <a:ext cx="11019624" cy="947934"/>
          </a:xfrm>
          <a:prstGeom prst="rect">
            <a:avLst/>
          </a:prstGeom>
        </p:spPr>
        <p:txBody>
          <a:bodyPr/>
          <a:lstStyle/>
          <a:p>
            <a:pPr marL="114300" indent="0" algn="ctr">
              <a:buNone/>
            </a:pPr>
            <a:r>
              <a:rPr lang="ru-RU" sz="1600" dirty="0" smtClean="0"/>
              <a:t>Выездные заседания в районах Новосибирской области – примеры успешно реализованных практик           комиссии по развитию спорта и туризма и комиссии по демографии</a:t>
            </a:r>
            <a:r>
              <a:rPr lang="ru-RU" sz="1600" dirty="0"/>
              <a:t>, защите семьи, детей и традиционных семейных </a:t>
            </a:r>
            <a:r>
              <a:rPr lang="ru-RU" sz="1600" dirty="0" smtClean="0"/>
              <a:t>ценностей во взаимодействии с НРООО «Союз женщин России» 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24612" b="31975"/>
          <a:stretch/>
        </p:blipFill>
        <p:spPr>
          <a:xfrm>
            <a:off x="396507" y="1714383"/>
            <a:ext cx="4506489" cy="1503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90" y="1707420"/>
            <a:ext cx="2286000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5" b="7315"/>
          <a:stretch/>
        </p:blipFill>
        <p:spPr>
          <a:xfrm>
            <a:off x="7225730" y="3524912"/>
            <a:ext cx="4572000" cy="1714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30" y="1706291"/>
            <a:ext cx="2286000" cy="1714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3"/>
          <a:stretch/>
        </p:blipFill>
        <p:spPr>
          <a:xfrm>
            <a:off x="7225730" y="5342404"/>
            <a:ext cx="4572000" cy="1264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20727"/>
          <a:stretch/>
        </p:blipFill>
        <p:spPr>
          <a:xfrm>
            <a:off x="402232" y="5033246"/>
            <a:ext cx="4501541" cy="15736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9"/>
          <a:stretch/>
        </p:blipFill>
        <p:spPr>
          <a:xfrm>
            <a:off x="403501" y="3332908"/>
            <a:ext cx="4492500" cy="15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idx="4294967295"/>
          </p:nvPr>
        </p:nvSpPr>
        <p:spPr>
          <a:xfrm>
            <a:off x="576264" y="557185"/>
            <a:ext cx="11019624" cy="9479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1600" dirty="0" smtClean="0"/>
              <a:t>Круглые столы и общественные обсуждения – примеры успешно реализованных практик комиссии </a:t>
            </a:r>
            <a:r>
              <a:rPr lang="ru-RU" sz="1600" dirty="0"/>
              <a:t>по </a:t>
            </a:r>
            <a:r>
              <a:rPr lang="ru-RU" sz="1600" dirty="0" smtClean="0"/>
              <a:t>экологии, защите окружающей среды и комиссии по </a:t>
            </a:r>
            <a:r>
              <a:rPr lang="ru-RU" sz="1600" dirty="0"/>
              <a:t>общественному контролю, общественной экспертизе, взаимодействию с общественными советами и ОНК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940" y="5986236"/>
            <a:ext cx="4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Общественные слушания о внесении предложений ОП НСО </a:t>
            </a:r>
          </a:p>
          <a:p>
            <a:r>
              <a:rPr lang="ru-RU" sz="1200" dirty="0" smtClean="0"/>
              <a:t>в региональный закон об экологическом просвещении 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142792" y="1651981"/>
            <a:ext cx="570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Научно-практическая конференция и круглый стол, посвященные вопросам профилактики коррупции и антикоррупционному просвещению. </a:t>
            </a:r>
          </a:p>
          <a:p>
            <a:r>
              <a:rPr lang="ru-RU" sz="1200" dirty="0" smtClean="0"/>
              <a:t>Совместно с НРООО «Российское общество «Знание» и НГУЭУ</a:t>
            </a:r>
            <a:endParaRPr lang="ru-RU" sz="1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6" y="3408882"/>
            <a:ext cx="3667752" cy="24451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8" y="1651981"/>
            <a:ext cx="3443210" cy="22954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89" y="2584354"/>
            <a:ext cx="3800269" cy="28860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462" y="4723767"/>
            <a:ext cx="2642135" cy="17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idx="4294967295"/>
          </p:nvPr>
        </p:nvSpPr>
        <p:spPr>
          <a:xfrm>
            <a:off x="576264" y="557185"/>
            <a:ext cx="11019624" cy="947934"/>
          </a:xfrm>
          <a:prstGeom prst="rect">
            <a:avLst/>
          </a:prstGeom>
        </p:spPr>
        <p:txBody>
          <a:bodyPr/>
          <a:lstStyle/>
          <a:p>
            <a:pPr marL="114300" indent="0" algn="ctr">
              <a:buNone/>
            </a:pPr>
            <a:r>
              <a:rPr lang="ru-RU" sz="1600" dirty="0" smtClean="0"/>
              <a:t>Выездные заседания в районах Новосибирской области – примеры успешно реализованных практик           комиссии по патриотическому воспитанию и делам ветеранов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9" y="1643888"/>
            <a:ext cx="2758318" cy="2076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87" y="1643889"/>
            <a:ext cx="2758318" cy="2076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67" y="3826289"/>
            <a:ext cx="2758317" cy="20768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0" y="3826289"/>
            <a:ext cx="2758318" cy="20768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3940" y="5986236"/>
            <a:ext cx="5561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НГУВТ. В результате планомерной работы в декабре 2023 подписано </a:t>
            </a:r>
          </a:p>
          <a:p>
            <a:r>
              <a:rPr lang="ru-RU" sz="1200" dirty="0" smtClean="0"/>
              <a:t>Соглашение о сотрудничестве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6"/>
          <a:stretch/>
        </p:blipFill>
        <p:spPr>
          <a:xfrm>
            <a:off x="6288448" y="2569444"/>
            <a:ext cx="3015970" cy="16626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37" y="2585629"/>
            <a:ext cx="2469759" cy="16465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1" b="19642"/>
          <a:stretch/>
        </p:blipFill>
        <p:spPr>
          <a:xfrm>
            <a:off x="6288448" y="4304962"/>
            <a:ext cx="5558148" cy="22238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42791" y="1651981"/>
            <a:ext cx="5703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Сибирская мемориальная картинная галерея </a:t>
            </a:r>
          </a:p>
          <a:p>
            <a:r>
              <a:rPr lang="ru-RU" sz="1200" dirty="0" smtClean="0"/>
              <a:t>имени </a:t>
            </a:r>
            <a:r>
              <a:rPr lang="ru-RU" sz="1200" dirty="0"/>
              <a:t>Вениамина </a:t>
            </a:r>
            <a:r>
              <a:rPr lang="ru-RU" sz="1200" dirty="0" err="1"/>
              <a:t>Карповича</a:t>
            </a:r>
            <a:r>
              <a:rPr lang="ru-RU" sz="1200" dirty="0"/>
              <a:t> </a:t>
            </a:r>
            <a:r>
              <a:rPr lang="ru-RU" sz="1200" dirty="0" err="1" smtClean="0"/>
              <a:t>Чебанова</a:t>
            </a:r>
            <a:r>
              <a:rPr lang="ru-RU" sz="1200" dirty="0" smtClean="0"/>
              <a:t>. Популяризация культурной</a:t>
            </a:r>
          </a:p>
          <a:p>
            <a:r>
              <a:rPr lang="ru-RU" sz="1200" dirty="0" smtClean="0"/>
              <a:t>площадки с патриотическим уклоном как места для встреч ветеранов</a:t>
            </a:r>
          </a:p>
          <a:p>
            <a:r>
              <a:rPr lang="ru-RU" sz="1200" dirty="0" smtClean="0"/>
              <a:t>со школьниками и работы в рамках уроков «Разговоры о важном»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834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" t="58045" r="-495" b="18193"/>
          <a:stretch/>
        </p:blipFill>
        <p:spPr>
          <a:xfrm>
            <a:off x="909004" y="210393"/>
            <a:ext cx="10404658" cy="1861168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Город Бердск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Пленарное заседание </a:t>
            </a:r>
            <a:r>
              <a:rPr lang="ru-RU" dirty="0" smtClean="0"/>
              <a:t>«Роль </a:t>
            </a:r>
            <a:r>
              <a:rPr lang="ru-RU" dirty="0"/>
              <a:t>семьи в сохранении и укреплении традиционных российских духовно-нравственных ценностей».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8" b="13610"/>
          <a:stretch/>
        </p:blipFill>
        <p:spPr>
          <a:xfrm>
            <a:off x="914399" y="2128205"/>
            <a:ext cx="10357805" cy="27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240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536</TotalTime>
  <Words>809</Words>
  <Application>Microsoft Office PowerPoint</Application>
  <PresentationFormat>Произвольный</PresentationFormat>
  <Paragraphs>108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Аптека</vt:lpstr>
      <vt:lpstr>«Об итогах деятельности Общественной палаты Новосибирской области за 2023 год  и основных направлениях работы  в 2024 году»</vt:lpstr>
      <vt:lpstr>Презентация PowerPoint</vt:lpstr>
      <vt:lpstr>КОМИССИИ ОБЩЕСТВЕННОЙ ПАЛАТЫ НОВОСИБИРСКОЙ ОБЛАСТИ</vt:lpstr>
      <vt:lpstr>состав комиссий 8 созыва был усилен комиссией по делам молодежи, развитию добровольчества и волонтерства</vt:lpstr>
      <vt:lpstr>Актуальные Формы работы</vt:lpstr>
      <vt:lpstr>Презентация PowerPoint</vt:lpstr>
      <vt:lpstr>Презентация PowerPoint</vt:lpstr>
      <vt:lpstr>Презентация PowerPoint</vt:lpstr>
      <vt:lpstr>Пленарное заседание «Роль семьи в сохранении и укреплении традиционных российских духовно-нравственных ценностей».</vt:lpstr>
      <vt:lpstr>Взаимодействие и партнерство </vt:lpstr>
      <vt:lpstr>8 факторов  30 показателей оценки</vt:lpstr>
      <vt:lpstr>Презентация PowerPoint</vt:lpstr>
      <vt:lpstr>Презентация PowerPoint</vt:lpstr>
      <vt:lpstr>Презентация PowerPoint</vt:lpstr>
      <vt:lpstr>Федеральный закон от 13 июля 2020 г. N 189-ФЗ "О государственном (муниципальном) социальном заказе на оказание государственных (муниципальных) услуг в социальной сфере"</vt:lpstr>
      <vt:lpstr>Помощь сво</vt:lpstr>
      <vt:lpstr>Презентация PowerPoint</vt:lpstr>
      <vt:lpstr>Со нко, благотворительные организации  и фонды, активисты включились в помощь сво</vt:lpstr>
      <vt:lpstr>V Премия общественной палаты новосибирской области  в сфере добровольчества и благотворительности</vt:lpstr>
      <vt:lpstr>V Премия  «ВО благо» - 2023</vt:lpstr>
      <vt:lpstr>Планы на 2024 год</vt:lpstr>
      <vt:lpstr>2024 год – год семьи</vt:lpstr>
      <vt:lpstr>Презентация PowerPoint</vt:lpstr>
      <vt:lpstr>Выборы президента россии в марте 2024 </vt:lpstr>
      <vt:lpstr>Команда путина</vt:lpstr>
      <vt:lpstr>Победа будет за нами!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Катерина</dc:creator>
  <cp:lastModifiedBy>User</cp:lastModifiedBy>
  <cp:revision>53</cp:revision>
  <dcterms:created xsi:type="dcterms:W3CDTF">2023-12-15T15:22:31Z</dcterms:created>
  <dcterms:modified xsi:type="dcterms:W3CDTF">2023-12-19T04:37:27Z</dcterms:modified>
</cp:coreProperties>
</file>