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3" r:id="rId4"/>
    <p:sldId id="258" r:id="rId5"/>
    <p:sldId id="274" r:id="rId6"/>
    <p:sldId id="272" r:id="rId7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182867"/>
            <a:ext cx="9143999" cy="6751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24559" y="379857"/>
            <a:ext cx="6294881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7070" y="1247902"/>
            <a:ext cx="7769859" cy="469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36264" y="405765"/>
              <a:ext cx="2132076" cy="193928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28600" y="5107241"/>
            <a:ext cx="5074285" cy="16030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Ромащенко Кирилл Сергеевич - </a:t>
            </a:r>
            <a:r>
              <a:rPr lang="ru-RU" dirty="0" smtClean="0">
                <a:solidFill>
                  <a:schemeClr val="bg1"/>
                </a:solidFill>
              </a:rPr>
              <a:t>з</a:t>
            </a:r>
            <a:r>
              <a:rPr lang="ru-RU" dirty="0" smtClean="0">
                <a:solidFill>
                  <a:schemeClr val="bg1"/>
                </a:solidFill>
              </a:rPr>
              <a:t>аместитель </a:t>
            </a:r>
            <a:r>
              <a:rPr lang="ru-RU" dirty="0">
                <a:solidFill>
                  <a:schemeClr val="bg1"/>
                </a:solidFill>
              </a:rPr>
              <a:t>председателя комиссии по делам молодежи, развитию добровольчества и </a:t>
            </a:r>
            <a:r>
              <a:rPr lang="ru-RU" dirty="0" err="1" smtClean="0">
                <a:solidFill>
                  <a:schemeClr val="bg1"/>
                </a:solidFill>
              </a:rPr>
              <a:t>волонтерства</a:t>
            </a:r>
            <a:r>
              <a:rPr lang="ru-RU" dirty="0" smtClean="0">
                <a:solidFill>
                  <a:schemeClr val="bg1"/>
                </a:solidFill>
              </a:rPr>
              <a:t> Общественной палаты </a:t>
            </a:r>
            <a:endParaRPr sz="1800" dirty="0">
              <a:solidFill>
                <a:schemeClr val="bg1"/>
              </a:solidFill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Microsoft Sans Serif"/>
              <a:cs typeface="Microsoft Sans Serif"/>
            </a:endParaRPr>
          </a:p>
          <a:p>
            <a:pPr marR="295910" algn="r">
              <a:lnSpc>
                <a:spcPct val="100000"/>
              </a:lnSpc>
              <a:spcBef>
                <a:spcPts val="5"/>
              </a:spcBef>
            </a:pP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36142" y="2373351"/>
            <a:ext cx="7132320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ru-RU" sz="4800" b="1" dirty="0"/>
              <a:t>Молодёжь и общество: ценностные ориентиры и кризисы</a:t>
            </a:r>
            <a:endParaRPr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4893" y="1029461"/>
            <a:ext cx="3528060" cy="1632585"/>
          </a:xfrm>
          <a:custGeom>
            <a:avLst/>
            <a:gdLst/>
            <a:ahLst/>
            <a:cxnLst/>
            <a:rect l="l" t="t" r="r" b="b"/>
            <a:pathLst>
              <a:path w="3528060" h="1632585">
                <a:moveTo>
                  <a:pt x="0" y="1632204"/>
                </a:moveTo>
                <a:lnTo>
                  <a:pt x="3528059" y="1632204"/>
                </a:lnTo>
                <a:lnTo>
                  <a:pt x="3528059" y="0"/>
                </a:lnTo>
                <a:lnTo>
                  <a:pt x="0" y="0"/>
                </a:lnTo>
                <a:lnTo>
                  <a:pt x="0" y="1632204"/>
                </a:lnTo>
                <a:close/>
              </a:path>
            </a:pathLst>
          </a:custGeom>
          <a:ln w="25907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10374" y="1037441"/>
            <a:ext cx="3365753" cy="16741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ru-RU" dirty="0" err="1"/>
              <a:t>Межкомиссионное</a:t>
            </a:r>
            <a:r>
              <a:rPr lang="ru-RU" dirty="0"/>
              <a:t> выездное заседание комиссии по молодежной политике, добровольчеству и </a:t>
            </a:r>
            <a:r>
              <a:rPr lang="ru-RU" dirty="0" err="1"/>
              <a:t>волонтерству</a:t>
            </a:r>
            <a:r>
              <a:rPr lang="ru-RU" dirty="0"/>
              <a:t> и комиссии по развитию спорта и туризма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115567" y="0"/>
            <a:ext cx="6624955" cy="2068195"/>
            <a:chOff x="1115567" y="0"/>
            <a:chExt cx="6624955" cy="206819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5567" y="0"/>
              <a:ext cx="6624828" cy="115062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996689" y="1552194"/>
              <a:ext cx="864235" cy="502920"/>
            </a:xfrm>
            <a:custGeom>
              <a:avLst/>
              <a:gdLst/>
              <a:ahLst/>
              <a:cxnLst/>
              <a:rect l="l" t="t" r="r" b="b"/>
              <a:pathLst>
                <a:path w="864235" h="502919">
                  <a:moveTo>
                    <a:pt x="612648" y="0"/>
                  </a:moveTo>
                  <a:lnTo>
                    <a:pt x="612648" y="125729"/>
                  </a:lnTo>
                  <a:lnTo>
                    <a:pt x="0" y="125729"/>
                  </a:lnTo>
                  <a:lnTo>
                    <a:pt x="0" y="377189"/>
                  </a:lnTo>
                  <a:lnTo>
                    <a:pt x="612648" y="377189"/>
                  </a:lnTo>
                  <a:lnTo>
                    <a:pt x="612648" y="502919"/>
                  </a:lnTo>
                  <a:lnTo>
                    <a:pt x="864108" y="251459"/>
                  </a:lnTo>
                  <a:lnTo>
                    <a:pt x="61264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96689" y="1552194"/>
              <a:ext cx="864235" cy="502920"/>
            </a:xfrm>
            <a:custGeom>
              <a:avLst/>
              <a:gdLst/>
              <a:ahLst/>
              <a:cxnLst/>
              <a:rect l="l" t="t" r="r" b="b"/>
              <a:pathLst>
                <a:path w="864235" h="502919">
                  <a:moveTo>
                    <a:pt x="612648" y="502919"/>
                  </a:moveTo>
                  <a:lnTo>
                    <a:pt x="612648" y="377189"/>
                  </a:lnTo>
                  <a:lnTo>
                    <a:pt x="0" y="377189"/>
                  </a:lnTo>
                  <a:lnTo>
                    <a:pt x="0" y="125729"/>
                  </a:lnTo>
                  <a:lnTo>
                    <a:pt x="612648" y="125729"/>
                  </a:lnTo>
                  <a:lnTo>
                    <a:pt x="612648" y="0"/>
                  </a:lnTo>
                  <a:lnTo>
                    <a:pt x="864108" y="251459"/>
                  </a:lnTo>
                  <a:lnTo>
                    <a:pt x="612648" y="502919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034660" y="1179224"/>
            <a:ext cx="3744595" cy="1333057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55575" marR="149860" indent="635" algn="ctr">
              <a:lnSpc>
                <a:spcPct val="100000"/>
              </a:lnSpc>
              <a:spcBef>
                <a:spcPts val="315"/>
              </a:spcBef>
            </a:pPr>
            <a:r>
              <a:rPr lang="ru-RU" sz="1400" spc="-5" dirty="0" smtClean="0">
                <a:latin typeface="Microsoft Sans Serif"/>
                <a:cs typeface="Microsoft Sans Serif"/>
              </a:rPr>
              <a:t>Направлено письмо в адрес губернатора Новосибирской области о необходимости приведении заработной платы сотрудников учреждений молодёжной политике в нормативное состояние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4893" y="3159430"/>
            <a:ext cx="3528060" cy="595676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lang="ru-RU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Форум органов молодёжного самоуправления </a:t>
            </a:r>
            <a:endParaRPr dirty="0">
              <a:latin typeface="Microsoft JhengHei UI" panose="020B0604030504040204" pitchFamily="34" charset="-120"/>
              <a:ea typeface="Microsoft JhengHei UI" panose="020B0604030504040204" pitchFamily="34" charset="-120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983735" y="3157727"/>
            <a:ext cx="890269" cy="530860"/>
            <a:chOff x="3983735" y="3157727"/>
            <a:chExt cx="890269" cy="530860"/>
          </a:xfrm>
        </p:grpSpPr>
        <p:sp>
          <p:nvSpPr>
            <p:cNvPr id="11" name="object 11"/>
            <p:cNvSpPr/>
            <p:nvPr/>
          </p:nvSpPr>
          <p:spPr>
            <a:xfrm>
              <a:off x="3996689" y="3170681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0"/>
                  </a:moveTo>
                  <a:lnTo>
                    <a:pt x="611886" y="126110"/>
                  </a:lnTo>
                  <a:lnTo>
                    <a:pt x="0" y="126110"/>
                  </a:lnTo>
                  <a:lnTo>
                    <a:pt x="0" y="378332"/>
                  </a:lnTo>
                  <a:lnTo>
                    <a:pt x="611886" y="378332"/>
                  </a:lnTo>
                  <a:lnTo>
                    <a:pt x="611886" y="504443"/>
                  </a:lnTo>
                  <a:lnTo>
                    <a:pt x="864108" y="252221"/>
                  </a:lnTo>
                  <a:lnTo>
                    <a:pt x="61188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996689" y="3170681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504443"/>
                  </a:moveTo>
                  <a:lnTo>
                    <a:pt x="611886" y="378332"/>
                  </a:lnTo>
                  <a:lnTo>
                    <a:pt x="0" y="378332"/>
                  </a:lnTo>
                  <a:lnTo>
                    <a:pt x="0" y="126110"/>
                  </a:lnTo>
                  <a:lnTo>
                    <a:pt x="611886" y="126110"/>
                  </a:lnTo>
                  <a:lnTo>
                    <a:pt x="611886" y="0"/>
                  </a:lnTo>
                  <a:lnTo>
                    <a:pt x="864108" y="252221"/>
                  </a:lnTo>
                  <a:lnTo>
                    <a:pt x="611886" y="504443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004053" y="3187451"/>
            <a:ext cx="3744595" cy="471283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33350" marR="126364" indent="1270" algn="ctr">
              <a:lnSpc>
                <a:spcPct val="100000"/>
              </a:lnSpc>
              <a:spcBef>
                <a:spcPts val="315"/>
              </a:spcBef>
            </a:pPr>
            <a:r>
              <a:rPr lang="ru-RU" sz="1400" spc="-5" dirty="0" smtClean="0">
                <a:latin typeface="Microsoft Sans Serif"/>
                <a:cs typeface="Microsoft Sans Serif"/>
              </a:rPr>
              <a:t>Объединили политически-активную молодёжь, молодёжь и сообщества ТОС  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7727" y="4141364"/>
            <a:ext cx="3528060" cy="534121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54610" algn="ctr">
              <a:lnSpc>
                <a:spcPct val="100000"/>
              </a:lnSpc>
              <a:spcBef>
                <a:spcPts val="325"/>
              </a:spcBef>
            </a:pPr>
            <a:r>
              <a:rPr lang="ru-RU" sz="1600" spc="-35" dirty="0" smtClean="0">
                <a:latin typeface="Microsoft Sans Serif"/>
                <a:cs typeface="Microsoft Sans Serif"/>
              </a:rPr>
              <a:t>Адресная поддержка молодёжи, защита законных прав и интересов </a:t>
            </a:r>
            <a:endParaRPr sz="1600" dirty="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970655" y="4144625"/>
            <a:ext cx="890269" cy="530860"/>
            <a:chOff x="3959352" y="5128259"/>
            <a:chExt cx="890269" cy="530860"/>
          </a:xfrm>
        </p:grpSpPr>
        <p:sp>
          <p:nvSpPr>
            <p:cNvPr id="16" name="object 16"/>
            <p:cNvSpPr/>
            <p:nvPr/>
          </p:nvSpPr>
          <p:spPr>
            <a:xfrm>
              <a:off x="3972306" y="5141213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0"/>
                  </a:moveTo>
                  <a:lnTo>
                    <a:pt x="611886" y="126111"/>
                  </a:lnTo>
                  <a:lnTo>
                    <a:pt x="0" y="126111"/>
                  </a:lnTo>
                  <a:lnTo>
                    <a:pt x="0" y="378333"/>
                  </a:lnTo>
                  <a:lnTo>
                    <a:pt x="611886" y="378333"/>
                  </a:lnTo>
                  <a:lnTo>
                    <a:pt x="611886" y="504444"/>
                  </a:lnTo>
                  <a:lnTo>
                    <a:pt x="864108" y="252222"/>
                  </a:lnTo>
                  <a:lnTo>
                    <a:pt x="61188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972306" y="5141213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504444"/>
                  </a:moveTo>
                  <a:lnTo>
                    <a:pt x="611886" y="378333"/>
                  </a:lnTo>
                  <a:lnTo>
                    <a:pt x="0" y="378333"/>
                  </a:lnTo>
                  <a:lnTo>
                    <a:pt x="0" y="126111"/>
                  </a:lnTo>
                  <a:lnTo>
                    <a:pt x="611886" y="126111"/>
                  </a:lnTo>
                  <a:lnTo>
                    <a:pt x="611886" y="0"/>
                  </a:lnTo>
                  <a:lnTo>
                    <a:pt x="864108" y="252222"/>
                  </a:lnTo>
                  <a:lnTo>
                    <a:pt x="611886" y="504444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091746" y="4203560"/>
            <a:ext cx="3744595" cy="409728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9539" marR="124460" indent="-635" algn="ctr">
              <a:lnSpc>
                <a:spcPct val="100000"/>
              </a:lnSpc>
              <a:spcBef>
                <a:spcPts val="315"/>
              </a:spcBef>
            </a:pPr>
            <a:r>
              <a:rPr lang="ru-RU" sz="2400" dirty="0" smtClean="0">
                <a:latin typeface="Microsoft Sans Serif"/>
                <a:cs typeface="Microsoft Sans Serif"/>
              </a:rPr>
              <a:t>7 обращений – 7 решено</a:t>
            </a: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1891029" y="216534"/>
            <a:ext cx="50730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2460" marR="5080" indent="-1890395" algn="ctr">
              <a:lnSpc>
                <a:spcPct val="100000"/>
              </a:lnSpc>
              <a:spcBef>
                <a:spcPts val="100"/>
              </a:spcBef>
            </a:pPr>
            <a:r>
              <a:rPr lang="ru-RU" sz="2400" spc="-15" dirty="0" smtClean="0"/>
              <a:t>Итоги года деятельности комиссии</a:t>
            </a:r>
            <a:endParaRPr sz="2400" spc="-15" dirty="0"/>
          </a:p>
        </p:txBody>
      </p:sp>
      <p:sp>
        <p:nvSpPr>
          <p:cNvPr id="20" name="object 14"/>
          <p:cNvSpPr txBox="1"/>
          <p:nvPr/>
        </p:nvSpPr>
        <p:spPr>
          <a:xfrm>
            <a:off x="307727" y="4925501"/>
            <a:ext cx="3528060" cy="780342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54610" algn="ctr">
              <a:lnSpc>
                <a:spcPct val="100000"/>
              </a:lnSpc>
              <a:spcBef>
                <a:spcPts val="325"/>
              </a:spcBef>
            </a:pPr>
            <a:r>
              <a:rPr lang="ru-RU" sz="1600" dirty="0" smtClean="0">
                <a:latin typeface="Microsoft Sans Serif"/>
                <a:cs typeface="Microsoft Sans Serif"/>
              </a:rPr>
              <a:t>Участие членов комиссии в </a:t>
            </a:r>
            <a:r>
              <a:rPr lang="ru-RU" sz="1600" dirty="0" err="1" smtClean="0">
                <a:latin typeface="Microsoft Sans Serif"/>
                <a:cs typeface="Microsoft Sans Serif"/>
              </a:rPr>
              <a:t>имиджевых</a:t>
            </a:r>
            <a:r>
              <a:rPr lang="ru-RU" sz="1600" dirty="0" smtClean="0">
                <a:latin typeface="Microsoft Sans Serif"/>
                <a:cs typeface="Microsoft Sans Serif"/>
              </a:rPr>
              <a:t> событиях, освещение деятельности комиссии </a:t>
            </a:r>
            <a:endParaRPr sz="1600" dirty="0">
              <a:latin typeface="Microsoft Sans Serif"/>
              <a:cs typeface="Microsoft Sans Serif"/>
            </a:endParaRPr>
          </a:p>
        </p:txBody>
      </p:sp>
      <p:grpSp>
        <p:nvGrpSpPr>
          <p:cNvPr id="21" name="object 15"/>
          <p:cNvGrpSpPr/>
          <p:nvPr/>
        </p:nvGrpSpPr>
        <p:grpSpPr>
          <a:xfrm>
            <a:off x="3957575" y="4957727"/>
            <a:ext cx="890269" cy="530860"/>
            <a:chOff x="3959352" y="5128259"/>
            <a:chExt cx="890269" cy="530860"/>
          </a:xfrm>
        </p:grpSpPr>
        <p:sp>
          <p:nvSpPr>
            <p:cNvPr id="22" name="object 16"/>
            <p:cNvSpPr/>
            <p:nvPr/>
          </p:nvSpPr>
          <p:spPr>
            <a:xfrm>
              <a:off x="3972306" y="5141213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0"/>
                  </a:moveTo>
                  <a:lnTo>
                    <a:pt x="611886" y="126111"/>
                  </a:lnTo>
                  <a:lnTo>
                    <a:pt x="0" y="126111"/>
                  </a:lnTo>
                  <a:lnTo>
                    <a:pt x="0" y="378333"/>
                  </a:lnTo>
                  <a:lnTo>
                    <a:pt x="611886" y="378333"/>
                  </a:lnTo>
                  <a:lnTo>
                    <a:pt x="611886" y="504444"/>
                  </a:lnTo>
                  <a:lnTo>
                    <a:pt x="864108" y="252222"/>
                  </a:lnTo>
                  <a:lnTo>
                    <a:pt x="61188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3972306" y="5141213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611886" y="504444"/>
                  </a:moveTo>
                  <a:lnTo>
                    <a:pt x="611886" y="378333"/>
                  </a:lnTo>
                  <a:lnTo>
                    <a:pt x="0" y="378333"/>
                  </a:lnTo>
                  <a:lnTo>
                    <a:pt x="0" y="126111"/>
                  </a:lnTo>
                  <a:lnTo>
                    <a:pt x="611886" y="126111"/>
                  </a:lnTo>
                  <a:lnTo>
                    <a:pt x="611886" y="0"/>
                  </a:lnTo>
                  <a:lnTo>
                    <a:pt x="864108" y="252222"/>
                  </a:lnTo>
                  <a:lnTo>
                    <a:pt x="611886" y="504444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13"/>
          <p:cNvSpPr txBox="1"/>
          <p:nvPr/>
        </p:nvSpPr>
        <p:spPr>
          <a:xfrm>
            <a:off x="5091745" y="5018293"/>
            <a:ext cx="3744595" cy="409728"/>
          </a:xfrm>
          <a:prstGeom prst="rect">
            <a:avLst/>
          </a:prstGeom>
          <a:ln w="25907">
            <a:solidFill>
              <a:srgbClr val="4F81BC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33350" marR="126364" indent="1270" algn="ctr">
              <a:lnSpc>
                <a:spcPct val="100000"/>
              </a:lnSpc>
              <a:spcBef>
                <a:spcPts val="315"/>
              </a:spcBef>
            </a:pPr>
            <a:r>
              <a:rPr lang="ru-RU" sz="2400" spc="-5" dirty="0" smtClean="0">
                <a:latin typeface="Microsoft Sans Serif"/>
                <a:cs typeface="Microsoft Sans Serif"/>
              </a:rPr>
              <a:t>Узнаваемость комиссии 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9826" y="329964"/>
            <a:ext cx="4864345" cy="7022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182867"/>
            <a:ext cx="9143999" cy="67513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454630" y="357236"/>
            <a:ext cx="4572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8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Ценностные ориентиры </a:t>
            </a:r>
            <a:endParaRPr sz="2800" dirty="0">
              <a:latin typeface="Microsoft Sans Serif"/>
              <a:cs typeface="Microsoft Sans Serif"/>
            </a:endParaRPr>
          </a:p>
        </p:txBody>
      </p:sp>
      <p:pic>
        <p:nvPicPr>
          <p:cNvPr id="6" name="Picture 2" descr="http://i.mycdn.me/getVideoPreview?id=3052680251912&amp;idx=5&amp;type=39&amp;tkn=IRmM2l7KWJRspclh3C7JL63c2oc&amp;fn=vid_x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85" t="14360" r="1874" b="15127"/>
          <a:stretch/>
        </p:blipFill>
        <p:spPr bwMode="auto">
          <a:xfrm>
            <a:off x="606390" y="1207135"/>
            <a:ext cx="7931216" cy="456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723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9826" y="329964"/>
            <a:ext cx="4864345" cy="7022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182867"/>
            <a:ext cx="9143999" cy="67513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454630" y="357236"/>
            <a:ext cx="4572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8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Кризис смыслов</a:t>
            </a:r>
            <a:endParaRPr sz="2800" dirty="0">
              <a:latin typeface="Microsoft Sans Serif"/>
              <a:cs typeface="Microsoft Sans Serif"/>
            </a:endParaRPr>
          </a:p>
        </p:txBody>
      </p:sp>
      <p:pic>
        <p:nvPicPr>
          <p:cNvPr id="1026" name="Picture 2" descr="https://avatars.dzeninfra.ru/get-zen-vh/271828/2a005fc5d9dfc7c78839be4a151c7787133f/or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32" y="1473955"/>
            <a:ext cx="7586132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7803" y="7633"/>
            <a:ext cx="4864345" cy="7022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182867"/>
            <a:ext cx="9143999" cy="67513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10565" y="4602215"/>
            <a:ext cx="8338820" cy="12432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0" tIns="12065" rIns="0" bIns="0" rtlCol="0">
            <a:spAutoFit/>
          </a:bodyPr>
          <a:lstStyle/>
          <a:p>
            <a:pPr algn="just" fontAlgn="base"/>
            <a:r>
              <a:rPr lang="ru-RU" sz="16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Состав конкурсной комиссии и Положение о конкурсной комиссии по формированию 1/4 состава общественного совета утверждается приказом исполнительного органа власти</a:t>
            </a:r>
            <a:r>
              <a:rPr lang="ru-RU" sz="16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.</a:t>
            </a:r>
            <a:endParaRPr lang="ru-RU" sz="16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fontAlgn="base"/>
            <a:r>
              <a:rPr lang="ru-RU" sz="16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Формирование 3/4 состава общественного совета осуществляется советом Общественной палаты Новосибирской области в соответствии с Регламентом Общественной палаты Новосибирской области.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922526" y="3116310"/>
            <a:ext cx="5295900" cy="316753"/>
          </a:xfrm>
          <a:prstGeom prst="rect">
            <a:avLst/>
          </a:prstGeom>
          <a:solidFill>
            <a:srgbClr val="C0504D"/>
          </a:solidFill>
          <a:ln w="25907">
            <a:solidFill>
              <a:srgbClr val="8B3836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 algn="ctr">
              <a:lnSpc>
                <a:spcPct val="100000"/>
              </a:lnSpc>
              <a:spcBef>
                <a:spcPts val="310"/>
              </a:spcBef>
            </a:pPr>
            <a:r>
              <a:rPr lang="ru-RU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Всемирный фестиваль молодёжи 2024 года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22526" y="837438"/>
            <a:ext cx="5295900" cy="879728"/>
          </a:xfrm>
          <a:prstGeom prst="rect">
            <a:avLst/>
          </a:prstGeom>
          <a:solidFill>
            <a:srgbClr val="8063A1"/>
          </a:solidFill>
          <a:ln w="25907">
            <a:solidFill>
              <a:srgbClr val="5C46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ts val="2150"/>
              </a:lnSpc>
              <a:spcBef>
                <a:spcPts val="260"/>
              </a:spcBef>
            </a:pPr>
            <a:r>
              <a:rPr lang="ru-RU" sz="1800" spc="-5" dirty="0" smtClean="0">
                <a:solidFill>
                  <a:srgbClr val="FFFFFF"/>
                </a:solidFill>
                <a:latin typeface="Calibri"/>
                <a:cs typeface="Calibri"/>
              </a:rPr>
              <a:t>Электоральная активность молодёжи – активное включение в голосование на выборах Президента Российской Федерации 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22526" y="1989582"/>
            <a:ext cx="5295900" cy="852798"/>
          </a:xfrm>
          <a:prstGeom prst="rect">
            <a:avLst/>
          </a:prstGeom>
          <a:solidFill>
            <a:srgbClr val="9BBA58"/>
          </a:solidFill>
          <a:ln w="25907">
            <a:solidFill>
              <a:srgbClr val="70883E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170815" marR="165100" algn="ctr">
              <a:lnSpc>
                <a:spcPts val="2140"/>
              </a:lnSpc>
              <a:spcBef>
                <a:spcPts val="350"/>
              </a:spcBef>
            </a:pPr>
            <a:r>
              <a:rPr lang="ru-RU" dirty="0" smtClean="0">
                <a:solidFill>
                  <a:schemeClr val="bg1"/>
                </a:solidFill>
                <a:latin typeface="Calibri"/>
                <a:cs typeface="Calibri"/>
              </a:rPr>
              <a:t>Создание общественного совета при департамента молодёжной политике Новосибирской области – рейтинг ОС</a:t>
            </a:r>
            <a:endParaRPr sz="1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65475" y="108109"/>
            <a:ext cx="3429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800" b="1" dirty="0" smtClean="0">
                <a:solidFill>
                  <a:schemeClr val="bg1"/>
                </a:solidFill>
                <a:latin typeface="Microsoft Sans Serif"/>
                <a:cs typeface="Microsoft Sans Serif"/>
              </a:rPr>
              <a:t>Задачи на 2024 год</a:t>
            </a:r>
            <a:endParaRPr sz="2800" b="1" dirty="0">
              <a:solidFill>
                <a:schemeClr val="bg1"/>
              </a:solidFill>
              <a:latin typeface="Microsoft Sans Serif"/>
              <a:cs typeface="Microsoft Sans Serif"/>
            </a:endParaRPr>
          </a:p>
        </p:txBody>
      </p:sp>
      <p:sp>
        <p:nvSpPr>
          <p:cNvPr id="9" name="object 5"/>
          <p:cNvSpPr txBox="1"/>
          <p:nvPr/>
        </p:nvSpPr>
        <p:spPr>
          <a:xfrm>
            <a:off x="1913703" y="3689454"/>
            <a:ext cx="5295900" cy="593752"/>
          </a:xfrm>
          <a:prstGeom prst="rect">
            <a:avLst/>
          </a:prstGeom>
          <a:solidFill>
            <a:srgbClr val="002060"/>
          </a:solidFill>
          <a:ln w="25907">
            <a:solidFill>
              <a:srgbClr val="8B3836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7155" algn="ctr">
              <a:lnSpc>
                <a:spcPct val="100000"/>
              </a:lnSpc>
              <a:spcBef>
                <a:spcPts val="310"/>
              </a:spcBef>
            </a:pPr>
            <a:r>
              <a:rPr lang="ru-RU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Защита, восстановление прав и свобод молодёжи </a:t>
            </a:r>
            <a:endParaRPr sz="1800" dirty="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300069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4775" y="188569"/>
            <a:ext cx="6140579" cy="93273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00146" y="505078"/>
            <a:ext cx="5029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Общественная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палата</a:t>
            </a:r>
            <a:r>
              <a:rPr sz="18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Новосибирской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области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75764" y="2850641"/>
            <a:ext cx="4781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>
                <a:solidFill>
                  <a:srgbClr val="17375E"/>
                </a:solidFill>
              </a:rPr>
              <a:t>Спасибо</a:t>
            </a:r>
            <a:r>
              <a:rPr sz="3600" spc="5" dirty="0">
                <a:solidFill>
                  <a:srgbClr val="17375E"/>
                </a:solidFill>
              </a:rPr>
              <a:t> </a:t>
            </a:r>
            <a:r>
              <a:rPr sz="3600" spc="-80" dirty="0">
                <a:solidFill>
                  <a:srgbClr val="17375E"/>
                </a:solidFill>
              </a:rPr>
              <a:t>за</a:t>
            </a:r>
            <a:r>
              <a:rPr sz="3600" spc="10" dirty="0">
                <a:solidFill>
                  <a:srgbClr val="17375E"/>
                </a:solidFill>
              </a:rPr>
              <a:t> </a:t>
            </a:r>
            <a:r>
              <a:rPr sz="3600" spc="-20" dirty="0">
                <a:solidFill>
                  <a:srgbClr val="17375E"/>
                </a:solidFill>
              </a:rPr>
              <a:t>внимание!</a:t>
            </a:r>
            <a:endParaRPr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197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Microsoft JhengHei UI</vt:lpstr>
      <vt:lpstr>Arial</vt:lpstr>
      <vt:lpstr>Calibri</vt:lpstr>
      <vt:lpstr>Microsoft Sans Serif</vt:lpstr>
      <vt:lpstr>Office Theme</vt:lpstr>
      <vt:lpstr>Молодёжь и общество: ценностные ориентиры и кризисы</vt:lpstr>
      <vt:lpstr>Итоги года деятельности комиссии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Администратор</cp:lastModifiedBy>
  <cp:revision>5</cp:revision>
  <dcterms:created xsi:type="dcterms:W3CDTF">2023-12-18T12:45:14Z</dcterms:created>
  <dcterms:modified xsi:type="dcterms:W3CDTF">2023-12-18T13:18:50Z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2023-12-18T00:00:00Z</vt:filetime>
  </property>
</Properties>
</file>