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5" r:id="rId2"/>
    <p:sldId id="257" r:id="rId3"/>
    <p:sldId id="314" r:id="rId4"/>
    <p:sldId id="424" r:id="rId5"/>
    <p:sldId id="423" r:id="rId6"/>
    <p:sldId id="286" r:id="rId7"/>
    <p:sldId id="311" r:id="rId8"/>
    <p:sldId id="1583" r:id="rId9"/>
    <p:sldId id="1585" r:id="rId10"/>
    <p:sldId id="1592" r:id="rId11"/>
    <p:sldId id="1591" r:id="rId12"/>
    <p:sldId id="417" r:id="rId1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5EC4"/>
    <a:srgbClr val="005EC4"/>
    <a:srgbClr val="02D0A9"/>
    <a:srgbClr val="192032"/>
    <a:srgbClr val="8E2661"/>
    <a:srgbClr val="00D799"/>
    <a:srgbClr val="29344D"/>
    <a:srgbClr val="254169"/>
    <a:srgbClr val="CDCCCC"/>
    <a:srgbClr val="2A4D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18" autoAdjust="0"/>
    <p:restoredTop sz="96323" autoAdjust="0"/>
  </p:normalViewPr>
  <p:slideViewPr>
    <p:cSldViewPr snapToGrid="0">
      <p:cViewPr varScale="1">
        <p:scale>
          <a:sx n="113" d="100"/>
          <a:sy n="113" d="100"/>
        </p:scale>
        <p:origin x="8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589462942751359E-2"/>
          <c:y val="0.28140541573812061"/>
          <c:w val="0.94938074422931784"/>
          <c:h val="0.461274925681658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Оказано услуг по предоставлению информации об инвестиционных площадках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2.4687131499866862E-3"/>
                  <c:y val="2.40595486383215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A9-41F6-8830-CA60143C7CC3}"/>
                </c:ext>
              </c:extLst>
            </c:dLbl>
            <c:dLbl>
              <c:idx val="1"/>
              <c:layout>
                <c:manualLayout>
                  <c:x val="1.4223946644350025E-3"/>
                  <c:y val="6.9657190416671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A9-41F6-8830-CA60143C7CC3}"/>
                </c:ext>
              </c:extLst>
            </c:dLbl>
            <c:dLbl>
              <c:idx val="2"/>
              <c:layout>
                <c:manualLayout>
                  <c:x val="1.4223946644350617E-3"/>
                  <c:y val="1.0322373635830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8A9-41F6-8830-CA60143C7CC3}"/>
                </c:ext>
              </c:extLst>
            </c:dLbl>
            <c:dLbl>
              <c:idx val="3"/>
              <c:layout>
                <c:manualLayout>
                  <c:x val="1.4223330024262537E-3"/>
                  <c:y val="1.1272981459495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A9-41F6-8830-CA60143C7C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За 9 месяцев 2023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88</c:v>
                </c:pt>
                <c:pt idx="1">
                  <c:v>105</c:v>
                </c:pt>
                <c:pt idx="2" formatCode="0.0;[Red]0.0">
                  <c:v>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8A9-41F6-8830-CA60143C7CC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Заключен договор аренды / купли-продажи</c:v>
                </c:pt>
              </c:strCache>
            </c:strRef>
          </c:tx>
          <c:spPr>
            <a:solidFill>
              <a:srgbClr val="00D799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3.7594938313870185E-4"/>
                  <c:y val="-2.90067817637977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A9-41F6-8830-CA60143C7CC3}"/>
                </c:ext>
              </c:extLst>
            </c:dLbl>
            <c:dLbl>
              <c:idx val="1"/>
              <c:layout>
                <c:manualLayout>
                  <c:x val="4.4954412843664394E-3"/>
                  <c:y val="-1.7258294829986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2463768115942032E-2"/>
                      <c:h val="7.518906290925746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88A9-41F6-8830-CA60143C7CC3}"/>
                </c:ext>
              </c:extLst>
            </c:dLbl>
            <c:dLbl>
              <c:idx val="2"/>
              <c:layout>
                <c:manualLayout>
                  <c:x val="1.6103059581319269E-3"/>
                  <c:y val="-2.013992756497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A9-41F6-8830-CA60143C7CC3}"/>
                </c:ext>
              </c:extLst>
            </c:dLbl>
            <c:dLbl>
              <c:idx val="3"/>
              <c:layout>
                <c:manualLayout>
                  <c:x val="4.2669990072786565E-3"/>
                  <c:y val="2.2545962918992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8A9-41F6-8830-CA60143C7C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За 9 месяцев 2023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</c:v>
                </c:pt>
                <c:pt idx="1">
                  <c:v>6</c:v>
                </c:pt>
                <c:pt idx="2" formatCode="0.0;[Red]0.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8A9-41F6-8830-CA60143C7CC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60428792"/>
        <c:axId val="560429576"/>
      </c:barChart>
      <c:catAx>
        <c:axId val="560428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560429576"/>
        <c:crosses val="autoZero"/>
        <c:auto val="1"/>
        <c:lblAlgn val="ctr"/>
        <c:lblOffset val="100"/>
        <c:noMultiLvlLbl val="0"/>
      </c:catAx>
      <c:valAx>
        <c:axId val="5604295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604287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7111431344743765E-2"/>
          <c:y val="0.89343504316513855"/>
          <c:w val="0.98288856865525609"/>
          <c:h val="6.4303722794248439E-2"/>
        </c:manualLayout>
      </c:layout>
      <c:overlay val="0"/>
      <c:txPr>
        <a:bodyPr/>
        <a:lstStyle/>
        <a:p>
          <a:pPr>
            <a:defRPr sz="15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8799FC-EB98-4F73-BBFE-96EDDE013A9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6A16C0-5299-4E81-89BC-F9BC735650A1}">
      <dgm:prSet phldrT="[Текст]" custT="1"/>
      <dgm:spPr>
        <a:solidFill>
          <a:srgbClr val="29344D"/>
        </a:solidFill>
      </dgm:spPr>
      <dgm:t>
        <a:bodyPr/>
        <a:lstStyle/>
        <a:p>
          <a:r>
            <a:rPr lang="ru-RU" sz="2000" dirty="0"/>
            <a:t>Неорганическая химия</a:t>
          </a:r>
        </a:p>
      </dgm:t>
    </dgm:pt>
    <dgm:pt modelId="{E8FFBAC9-1307-415A-ACC9-A81C5974BB23}" type="parTrans" cxnId="{D385FA4C-7312-4D43-85AF-81E366E2ADEA}">
      <dgm:prSet/>
      <dgm:spPr/>
      <dgm:t>
        <a:bodyPr/>
        <a:lstStyle/>
        <a:p>
          <a:endParaRPr lang="ru-RU"/>
        </a:p>
      </dgm:t>
    </dgm:pt>
    <dgm:pt modelId="{B3798F64-FA1D-4759-B7EE-D9BA2FB45344}" type="sibTrans" cxnId="{D385FA4C-7312-4D43-85AF-81E366E2ADEA}">
      <dgm:prSet/>
      <dgm:spPr/>
      <dgm:t>
        <a:bodyPr/>
        <a:lstStyle/>
        <a:p>
          <a:endParaRPr lang="ru-RU"/>
        </a:p>
      </dgm:t>
    </dgm:pt>
    <dgm:pt modelId="{16BAAF7B-2C0B-4D8F-A1C9-77E815629EA0}">
      <dgm:prSet phldrT="[Текст]" custT="1"/>
      <dgm:spPr>
        <a:solidFill>
          <a:srgbClr val="29344D"/>
        </a:solidFill>
      </dgm:spPr>
      <dgm:t>
        <a:bodyPr/>
        <a:lstStyle/>
        <a:p>
          <a:r>
            <a:rPr lang="ru-RU" sz="2000" dirty="0"/>
            <a:t>Фармацевтика</a:t>
          </a:r>
          <a:endParaRPr lang="ru-RU" sz="3000" dirty="0"/>
        </a:p>
      </dgm:t>
    </dgm:pt>
    <dgm:pt modelId="{7655C952-F203-4B93-BC35-184B77A95B94}" type="parTrans" cxnId="{A3FD9B8D-AC2E-4883-A4ED-A84D728F1A4B}">
      <dgm:prSet/>
      <dgm:spPr/>
      <dgm:t>
        <a:bodyPr/>
        <a:lstStyle/>
        <a:p>
          <a:endParaRPr lang="ru-RU"/>
        </a:p>
      </dgm:t>
    </dgm:pt>
    <dgm:pt modelId="{1708A45A-9807-4161-9DCA-6E11AE5F5ACF}" type="sibTrans" cxnId="{A3FD9B8D-AC2E-4883-A4ED-A84D728F1A4B}">
      <dgm:prSet/>
      <dgm:spPr/>
      <dgm:t>
        <a:bodyPr/>
        <a:lstStyle/>
        <a:p>
          <a:endParaRPr lang="ru-RU"/>
        </a:p>
      </dgm:t>
    </dgm:pt>
    <dgm:pt modelId="{9EC3F7E7-0522-4D1D-AA04-D1366A588179}">
      <dgm:prSet phldrT="[Текст]" custT="1"/>
      <dgm:spPr>
        <a:solidFill>
          <a:srgbClr val="29344D"/>
        </a:solidFill>
      </dgm:spPr>
      <dgm:t>
        <a:bodyPr/>
        <a:lstStyle/>
        <a:p>
          <a:r>
            <a:rPr lang="ru-RU" sz="2000" dirty="0"/>
            <a:t>Производство взрывчатых веществ</a:t>
          </a:r>
        </a:p>
      </dgm:t>
    </dgm:pt>
    <dgm:pt modelId="{514D7994-3B54-415F-B604-AB8DE2C85010}" type="parTrans" cxnId="{D6A44482-46F3-4D68-858E-24B5B3D205A3}">
      <dgm:prSet/>
      <dgm:spPr/>
      <dgm:t>
        <a:bodyPr/>
        <a:lstStyle/>
        <a:p>
          <a:endParaRPr lang="ru-RU"/>
        </a:p>
      </dgm:t>
    </dgm:pt>
    <dgm:pt modelId="{0FFB43B3-CEC7-41B0-8410-B90E1CBB543A}" type="sibTrans" cxnId="{D6A44482-46F3-4D68-858E-24B5B3D205A3}">
      <dgm:prSet/>
      <dgm:spPr/>
      <dgm:t>
        <a:bodyPr/>
        <a:lstStyle/>
        <a:p>
          <a:endParaRPr lang="ru-RU"/>
        </a:p>
      </dgm:t>
    </dgm:pt>
    <dgm:pt modelId="{E24675FE-C4CB-48BF-9ABC-4592EDA0200B}">
      <dgm:prSet phldrT="[Текст]" custT="1"/>
      <dgm:spPr>
        <a:solidFill>
          <a:srgbClr val="29344D"/>
        </a:solidFill>
      </dgm:spPr>
      <dgm:t>
        <a:bodyPr/>
        <a:lstStyle/>
        <a:p>
          <a:r>
            <a:rPr lang="ru-RU" sz="2000" dirty="0"/>
            <a:t>Агрохимия</a:t>
          </a:r>
          <a:endParaRPr lang="ru-RU" sz="3000" dirty="0"/>
        </a:p>
      </dgm:t>
    </dgm:pt>
    <dgm:pt modelId="{4FA78A21-F863-432C-8D55-0B8FFE93BAB6}" type="parTrans" cxnId="{93F719AE-1861-4758-AA37-1A29D1731E68}">
      <dgm:prSet/>
      <dgm:spPr/>
      <dgm:t>
        <a:bodyPr/>
        <a:lstStyle/>
        <a:p>
          <a:endParaRPr lang="ru-RU"/>
        </a:p>
      </dgm:t>
    </dgm:pt>
    <dgm:pt modelId="{A3885EF4-2277-4C89-A2EF-7FB13625AD9E}" type="sibTrans" cxnId="{93F719AE-1861-4758-AA37-1A29D1731E68}">
      <dgm:prSet/>
      <dgm:spPr/>
      <dgm:t>
        <a:bodyPr/>
        <a:lstStyle/>
        <a:p>
          <a:endParaRPr lang="ru-RU"/>
        </a:p>
      </dgm:t>
    </dgm:pt>
    <dgm:pt modelId="{DCE17FE3-3C1E-4694-B695-8D5E1E45D5DB}">
      <dgm:prSet phldrT="[Текст]" custT="1"/>
      <dgm:spPr>
        <a:solidFill>
          <a:srgbClr val="29344D"/>
        </a:solidFill>
      </dgm:spPr>
      <dgm:t>
        <a:bodyPr/>
        <a:lstStyle/>
        <a:p>
          <a:r>
            <a:rPr lang="ru-RU" sz="2000" dirty="0"/>
            <a:t>Биотехнологии, в </a:t>
          </a:r>
          <a:r>
            <a:rPr lang="ru-RU" sz="2000" dirty="0" err="1"/>
            <a:t>т.ч</a:t>
          </a:r>
          <a:r>
            <a:rPr lang="ru-RU" sz="2000" dirty="0"/>
            <a:t>. производство косметики</a:t>
          </a:r>
        </a:p>
      </dgm:t>
    </dgm:pt>
    <dgm:pt modelId="{0AD6D4D9-5D75-4571-9318-DBE63C585FDB}" type="parTrans" cxnId="{D6C971CF-5622-4366-81FA-A77268CB781B}">
      <dgm:prSet/>
      <dgm:spPr/>
      <dgm:t>
        <a:bodyPr/>
        <a:lstStyle/>
        <a:p>
          <a:endParaRPr lang="ru-RU"/>
        </a:p>
      </dgm:t>
    </dgm:pt>
    <dgm:pt modelId="{BB589A55-9A4E-4A37-BE4B-C416F12AEEE7}" type="sibTrans" cxnId="{D6C971CF-5622-4366-81FA-A77268CB781B}">
      <dgm:prSet/>
      <dgm:spPr/>
      <dgm:t>
        <a:bodyPr/>
        <a:lstStyle/>
        <a:p>
          <a:endParaRPr lang="ru-RU"/>
        </a:p>
      </dgm:t>
    </dgm:pt>
    <dgm:pt modelId="{132D70DB-C211-4402-B1E3-45DCD6B12022}" type="pres">
      <dgm:prSet presAssocID="{738799FC-EB98-4F73-BBFE-96EDDE013A92}" presName="Name0" presStyleCnt="0">
        <dgm:presLayoutVars>
          <dgm:chMax val="7"/>
          <dgm:chPref val="7"/>
          <dgm:dir/>
        </dgm:presLayoutVars>
      </dgm:prSet>
      <dgm:spPr/>
    </dgm:pt>
    <dgm:pt modelId="{AEFD60B0-ABAD-4D2D-AEA6-718B17570546}" type="pres">
      <dgm:prSet presAssocID="{738799FC-EB98-4F73-BBFE-96EDDE013A92}" presName="Name1" presStyleCnt="0"/>
      <dgm:spPr/>
    </dgm:pt>
    <dgm:pt modelId="{3A6206AF-3E55-483A-87DE-A25B7A5A6A34}" type="pres">
      <dgm:prSet presAssocID="{738799FC-EB98-4F73-BBFE-96EDDE013A92}" presName="cycle" presStyleCnt="0"/>
      <dgm:spPr/>
    </dgm:pt>
    <dgm:pt modelId="{B889077D-3FEE-4C09-BF71-0AF661583C1C}" type="pres">
      <dgm:prSet presAssocID="{738799FC-EB98-4F73-BBFE-96EDDE013A92}" presName="srcNode" presStyleLbl="node1" presStyleIdx="0" presStyleCnt="5"/>
      <dgm:spPr/>
    </dgm:pt>
    <dgm:pt modelId="{E5149777-186D-477C-B8E1-23427A4994E7}" type="pres">
      <dgm:prSet presAssocID="{738799FC-EB98-4F73-BBFE-96EDDE013A92}" presName="conn" presStyleLbl="parChTrans1D2" presStyleIdx="0" presStyleCnt="1"/>
      <dgm:spPr/>
    </dgm:pt>
    <dgm:pt modelId="{41A8593A-C858-4CFA-93E9-837CDA73D217}" type="pres">
      <dgm:prSet presAssocID="{738799FC-EB98-4F73-BBFE-96EDDE013A92}" presName="extraNode" presStyleLbl="node1" presStyleIdx="0" presStyleCnt="5"/>
      <dgm:spPr/>
    </dgm:pt>
    <dgm:pt modelId="{A484305C-B8AD-4CE7-85FE-C955ED28414B}" type="pres">
      <dgm:prSet presAssocID="{738799FC-EB98-4F73-BBFE-96EDDE013A92}" presName="dstNode" presStyleLbl="node1" presStyleIdx="0" presStyleCnt="5"/>
      <dgm:spPr/>
    </dgm:pt>
    <dgm:pt modelId="{95301427-6401-4660-9870-E129AA262695}" type="pres">
      <dgm:prSet presAssocID="{126A16C0-5299-4E81-89BC-F9BC735650A1}" presName="text_1" presStyleLbl="node1" presStyleIdx="0" presStyleCnt="5" custScaleY="113245">
        <dgm:presLayoutVars>
          <dgm:bulletEnabled val="1"/>
        </dgm:presLayoutVars>
      </dgm:prSet>
      <dgm:spPr/>
    </dgm:pt>
    <dgm:pt modelId="{929F15C4-1EAB-422E-8898-29CEB4A8475D}" type="pres">
      <dgm:prSet presAssocID="{126A16C0-5299-4E81-89BC-F9BC735650A1}" presName="accent_1" presStyleCnt="0"/>
      <dgm:spPr/>
    </dgm:pt>
    <dgm:pt modelId="{3B1F6391-C095-4465-8CDE-21EC208BEE5D}" type="pres">
      <dgm:prSet presAssocID="{126A16C0-5299-4E81-89BC-F9BC735650A1}" presName="accentRepeatNode" presStyleLbl="solidFgAcc1" presStyleIdx="0" presStyleCnt="5"/>
      <dgm:spPr>
        <a:ln w="19050">
          <a:solidFill>
            <a:srgbClr val="30FCD3"/>
          </a:solidFill>
        </a:ln>
      </dgm:spPr>
    </dgm:pt>
    <dgm:pt modelId="{1DC09027-E6C0-43B4-81FB-3532302961B4}" type="pres">
      <dgm:prSet presAssocID="{16BAAF7B-2C0B-4D8F-A1C9-77E815629EA0}" presName="text_2" presStyleLbl="node1" presStyleIdx="1" presStyleCnt="5" custScaleY="113245">
        <dgm:presLayoutVars>
          <dgm:bulletEnabled val="1"/>
        </dgm:presLayoutVars>
      </dgm:prSet>
      <dgm:spPr/>
    </dgm:pt>
    <dgm:pt modelId="{DD13560B-E7D6-4DE4-B5E3-6BB7488EDE86}" type="pres">
      <dgm:prSet presAssocID="{16BAAF7B-2C0B-4D8F-A1C9-77E815629EA0}" presName="accent_2" presStyleCnt="0"/>
      <dgm:spPr/>
    </dgm:pt>
    <dgm:pt modelId="{BDB0CD7D-2143-4C32-B981-97F6D9468336}" type="pres">
      <dgm:prSet presAssocID="{16BAAF7B-2C0B-4D8F-A1C9-77E815629EA0}" presName="accentRepeatNode" presStyleLbl="solidFgAcc1" presStyleIdx="1" presStyleCnt="5"/>
      <dgm:spPr>
        <a:ln w="19050">
          <a:solidFill>
            <a:srgbClr val="30FCD3"/>
          </a:solidFill>
        </a:ln>
      </dgm:spPr>
    </dgm:pt>
    <dgm:pt modelId="{050183DC-99F4-4BC5-ADA2-C22A028148C5}" type="pres">
      <dgm:prSet presAssocID="{E24675FE-C4CB-48BF-9ABC-4592EDA0200B}" presName="text_3" presStyleLbl="node1" presStyleIdx="2" presStyleCnt="5" custScaleY="113245">
        <dgm:presLayoutVars>
          <dgm:bulletEnabled val="1"/>
        </dgm:presLayoutVars>
      </dgm:prSet>
      <dgm:spPr/>
    </dgm:pt>
    <dgm:pt modelId="{162B9995-A7F6-49AF-9647-D3AE24E774C6}" type="pres">
      <dgm:prSet presAssocID="{E24675FE-C4CB-48BF-9ABC-4592EDA0200B}" presName="accent_3" presStyleCnt="0"/>
      <dgm:spPr/>
    </dgm:pt>
    <dgm:pt modelId="{4F383975-77E7-46B5-8CDF-645020D72695}" type="pres">
      <dgm:prSet presAssocID="{E24675FE-C4CB-48BF-9ABC-4592EDA0200B}" presName="accentRepeatNode" presStyleLbl="solidFgAcc1" presStyleIdx="2" presStyleCnt="5"/>
      <dgm:spPr>
        <a:ln w="19050">
          <a:solidFill>
            <a:srgbClr val="30FCD3"/>
          </a:solidFill>
        </a:ln>
      </dgm:spPr>
    </dgm:pt>
    <dgm:pt modelId="{BB3DC4F2-CF3E-4377-B986-9613313121DE}" type="pres">
      <dgm:prSet presAssocID="{9EC3F7E7-0522-4D1D-AA04-D1366A588179}" presName="text_4" presStyleLbl="node1" presStyleIdx="3" presStyleCnt="5" custScaleY="113245">
        <dgm:presLayoutVars>
          <dgm:bulletEnabled val="1"/>
        </dgm:presLayoutVars>
      </dgm:prSet>
      <dgm:spPr/>
    </dgm:pt>
    <dgm:pt modelId="{AC8B4E1B-D0B7-4F7C-B347-14FFDF368DED}" type="pres">
      <dgm:prSet presAssocID="{9EC3F7E7-0522-4D1D-AA04-D1366A588179}" presName="accent_4" presStyleCnt="0"/>
      <dgm:spPr/>
    </dgm:pt>
    <dgm:pt modelId="{3B0046BB-EF10-4053-A65B-233AE17108ED}" type="pres">
      <dgm:prSet presAssocID="{9EC3F7E7-0522-4D1D-AA04-D1366A588179}" presName="accentRepeatNode" presStyleLbl="solidFgAcc1" presStyleIdx="3" presStyleCnt="5"/>
      <dgm:spPr>
        <a:ln w="19050">
          <a:solidFill>
            <a:srgbClr val="30FCD3"/>
          </a:solidFill>
        </a:ln>
      </dgm:spPr>
    </dgm:pt>
    <dgm:pt modelId="{D2B7EDAC-E68E-4723-A05C-4FE5CAEF2FEA}" type="pres">
      <dgm:prSet presAssocID="{DCE17FE3-3C1E-4694-B695-8D5E1E45D5DB}" presName="text_5" presStyleLbl="node1" presStyleIdx="4" presStyleCnt="5" custScaleY="111625">
        <dgm:presLayoutVars>
          <dgm:bulletEnabled val="1"/>
        </dgm:presLayoutVars>
      </dgm:prSet>
      <dgm:spPr/>
    </dgm:pt>
    <dgm:pt modelId="{B3EA4F6F-5E74-44CE-A156-DA177AC24BB7}" type="pres">
      <dgm:prSet presAssocID="{DCE17FE3-3C1E-4694-B695-8D5E1E45D5DB}" presName="accent_5" presStyleCnt="0"/>
      <dgm:spPr/>
    </dgm:pt>
    <dgm:pt modelId="{0927B5B1-88C1-4797-A57D-B87848262D09}" type="pres">
      <dgm:prSet presAssocID="{DCE17FE3-3C1E-4694-B695-8D5E1E45D5DB}" presName="accentRepeatNode" presStyleLbl="solidFgAcc1" presStyleIdx="4" presStyleCnt="5"/>
      <dgm:spPr>
        <a:ln w="19050">
          <a:solidFill>
            <a:srgbClr val="30FCD3"/>
          </a:solidFill>
        </a:ln>
      </dgm:spPr>
    </dgm:pt>
  </dgm:ptLst>
  <dgm:cxnLst>
    <dgm:cxn modelId="{EE767F16-04B4-470B-9323-B6C6527DA635}" type="presOf" srcId="{DCE17FE3-3C1E-4694-B695-8D5E1E45D5DB}" destId="{D2B7EDAC-E68E-4723-A05C-4FE5CAEF2FEA}" srcOrd="0" destOrd="0" presId="urn:microsoft.com/office/officeart/2008/layout/VerticalCurvedList"/>
    <dgm:cxn modelId="{B7B76724-B1D4-4649-B4B4-E89D9986F19E}" type="presOf" srcId="{16BAAF7B-2C0B-4D8F-A1C9-77E815629EA0}" destId="{1DC09027-E6C0-43B4-81FB-3532302961B4}" srcOrd="0" destOrd="0" presId="urn:microsoft.com/office/officeart/2008/layout/VerticalCurvedList"/>
    <dgm:cxn modelId="{A13E0A5D-2337-46E1-8610-F6FFC90EBDE6}" type="presOf" srcId="{126A16C0-5299-4E81-89BC-F9BC735650A1}" destId="{95301427-6401-4660-9870-E129AA262695}" srcOrd="0" destOrd="0" presId="urn:microsoft.com/office/officeart/2008/layout/VerticalCurvedList"/>
    <dgm:cxn modelId="{D385FA4C-7312-4D43-85AF-81E366E2ADEA}" srcId="{738799FC-EB98-4F73-BBFE-96EDDE013A92}" destId="{126A16C0-5299-4E81-89BC-F9BC735650A1}" srcOrd="0" destOrd="0" parTransId="{E8FFBAC9-1307-415A-ACC9-A81C5974BB23}" sibTransId="{B3798F64-FA1D-4759-B7EE-D9BA2FB45344}"/>
    <dgm:cxn modelId="{D6A44482-46F3-4D68-858E-24B5B3D205A3}" srcId="{738799FC-EB98-4F73-BBFE-96EDDE013A92}" destId="{9EC3F7E7-0522-4D1D-AA04-D1366A588179}" srcOrd="3" destOrd="0" parTransId="{514D7994-3B54-415F-B604-AB8DE2C85010}" sibTransId="{0FFB43B3-CEC7-41B0-8410-B90E1CBB543A}"/>
    <dgm:cxn modelId="{AE1B9E83-5933-4FD6-8281-48DB6261CD73}" type="presOf" srcId="{E24675FE-C4CB-48BF-9ABC-4592EDA0200B}" destId="{050183DC-99F4-4BC5-ADA2-C22A028148C5}" srcOrd="0" destOrd="0" presId="urn:microsoft.com/office/officeart/2008/layout/VerticalCurvedList"/>
    <dgm:cxn modelId="{A3FD9B8D-AC2E-4883-A4ED-A84D728F1A4B}" srcId="{738799FC-EB98-4F73-BBFE-96EDDE013A92}" destId="{16BAAF7B-2C0B-4D8F-A1C9-77E815629EA0}" srcOrd="1" destOrd="0" parTransId="{7655C952-F203-4B93-BC35-184B77A95B94}" sibTransId="{1708A45A-9807-4161-9DCA-6E11AE5F5ACF}"/>
    <dgm:cxn modelId="{93F719AE-1861-4758-AA37-1A29D1731E68}" srcId="{738799FC-EB98-4F73-BBFE-96EDDE013A92}" destId="{E24675FE-C4CB-48BF-9ABC-4592EDA0200B}" srcOrd="2" destOrd="0" parTransId="{4FA78A21-F863-432C-8D55-0B8FFE93BAB6}" sibTransId="{A3885EF4-2277-4C89-A2EF-7FB13625AD9E}"/>
    <dgm:cxn modelId="{A187F9B1-A34B-432C-84A7-DD4C1FA95A37}" type="presOf" srcId="{B3798F64-FA1D-4759-B7EE-D9BA2FB45344}" destId="{E5149777-186D-477C-B8E1-23427A4994E7}" srcOrd="0" destOrd="0" presId="urn:microsoft.com/office/officeart/2008/layout/VerticalCurvedList"/>
    <dgm:cxn modelId="{242E80B4-9858-4E9F-9F70-347E8F5AF3B2}" type="presOf" srcId="{738799FC-EB98-4F73-BBFE-96EDDE013A92}" destId="{132D70DB-C211-4402-B1E3-45DCD6B12022}" srcOrd="0" destOrd="0" presId="urn:microsoft.com/office/officeart/2008/layout/VerticalCurvedList"/>
    <dgm:cxn modelId="{DC6741C7-FDC2-4DD7-B02B-DAC0E9FD8073}" type="presOf" srcId="{9EC3F7E7-0522-4D1D-AA04-D1366A588179}" destId="{BB3DC4F2-CF3E-4377-B986-9613313121DE}" srcOrd="0" destOrd="0" presId="urn:microsoft.com/office/officeart/2008/layout/VerticalCurvedList"/>
    <dgm:cxn modelId="{D6C971CF-5622-4366-81FA-A77268CB781B}" srcId="{738799FC-EB98-4F73-BBFE-96EDDE013A92}" destId="{DCE17FE3-3C1E-4694-B695-8D5E1E45D5DB}" srcOrd="4" destOrd="0" parTransId="{0AD6D4D9-5D75-4571-9318-DBE63C585FDB}" sibTransId="{BB589A55-9A4E-4A37-BE4B-C416F12AEEE7}"/>
    <dgm:cxn modelId="{98DA2807-1D43-4A3C-89CD-87F402264D60}" type="presParOf" srcId="{132D70DB-C211-4402-B1E3-45DCD6B12022}" destId="{AEFD60B0-ABAD-4D2D-AEA6-718B17570546}" srcOrd="0" destOrd="0" presId="urn:microsoft.com/office/officeart/2008/layout/VerticalCurvedList"/>
    <dgm:cxn modelId="{742474C1-66BD-4D73-810A-B5DDEEF24849}" type="presParOf" srcId="{AEFD60B0-ABAD-4D2D-AEA6-718B17570546}" destId="{3A6206AF-3E55-483A-87DE-A25B7A5A6A34}" srcOrd="0" destOrd="0" presId="urn:microsoft.com/office/officeart/2008/layout/VerticalCurvedList"/>
    <dgm:cxn modelId="{54067500-5857-4507-9BCE-B8CDAE47A189}" type="presParOf" srcId="{3A6206AF-3E55-483A-87DE-A25B7A5A6A34}" destId="{B889077D-3FEE-4C09-BF71-0AF661583C1C}" srcOrd="0" destOrd="0" presId="urn:microsoft.com/office/officeart/2008/layout/VerticalCurvedList"/>
    <dgm:cxn modelId="{F416909C-3DD3-4B2C-82F2-BA1FF277723E}" type="presParOf" srcId="{3A6206AF-3E55-483A-87DE-A25B7A5A6A34}" destId="{E5149777-186D-477C-B8E1-23427A4994E7}" srcOrd="1" destOrd="0" presId="urn:microsoft.com/office/officeart/2008/layout/VerticalCurvedList"/>
    <dgm:cxn modelId="{02F7512F-9933-4A53-B709-23646F3D8102}" type="presParOf" srcId="{3A6206AF-3E55-483A-87DE-A25B7A5A6A34}" destId="{41A8593A-C858-4CFA-93E9-837CDA73D217}" srcOrd="2" destOrd="0" presId="urn:microsoft.com/office/officeart/2008/layout/VerticalCurvedList"/>
    <dgm:cxn modelId="{507C5C63-ABB5-4743-8C57-5C1A6F157220}" type="presParOf" srcId="{3A6206AF-3E55-483A-87DE-A25B7A5A6A34}" destId="{A484305C-B8AD-4CE7-85FE-C955ED28414B}" srcOrd="3" destOrd="0" presId="urn:microsoft.com/office/officeart/2008/layout/VerticalCurvedList"/>
    <dgm:cxn modelId="{5D52BB0A-438D-4CBA-B840-C9ED6BEB0F7A}" type="presParOf" srcId="{AEFD60B0-ABAD-4D2D-AEA6-718B17570546}" destId="{95301427-6401-4660-9870-E129AA262695}" srcOrd="1" destOrd="0" presId="urn:microsoft.com/office/officeart/2008/layout/VerticalCurvedList"/>
    <dgm:cxn modelId="{F20D971E-4FF3-44FA-91A6-C21C1B49FE99}" type="presParOf" srcId="{AEFD60B0-ABAD-4D2D-AEA6-718B17570546}" destId="{929F15C4-1EAB-422E-8898-29CEB4A8475D}" srcOrd="2" destOrd="0" presId="urn:microsoft.com/office/officeart/2008/layout/VerticalCurvedList"/>
    <dgm:cxn modelId="{FFD98156-05E0-46A5-8D53-EA9C4C71CBB4}" type="presParOf" srcId="{929F15C4-1EAB-422E-8898-29CEB4A8475D}" destId="{3B1F6391-C095-4465-8CDE-21EC208BEE5D}" srcOrd="0" destOrd="0" presId="urn:microsoft.com/office/officeart/2008/layout/VerticalCurvedList"/>
    <dgm:cxn modelId="{931826F7-5858-447C-93E5-2D7EBEEF35B9}" type="presParOf" srcId="{AEFD60B0-ABAD-4D2D-AEA6-718B17570546}" destId="{1DC09027-E6C0-43B4-81FB-3532302961B4}" srcOrd="3" destOrd="0" presId="urn:microsoft.com/office/officeart/2008/layout/VerticalCurvedList"/>
    <dgm:cxn modelId="{F770AEA9-AB51-46DB-B161-6ACA08F8D92A}" type="presParOf" srcId="{AEFD60B0-ABAD-4D2D-AEA6-718B17570546}" destId="{DD13560B-E7D6-4DE4-B5E3-6BB7488EDE86}" srcOrd="4" destOrd="0" presId="urn:microsoft.com/office/officeart/2008/layout/VerticalCurvedList"/>
    <dgm:cxn modelId="{B2B94879-30DD-4DDD-BDEC-FAFE2837223E}" type="presParOf" srcId="{DD13560B-E7D6-4DE4-B5E3-6BB7488EDE86}" destId="{BDB0CD7D-2143-4C32-B981-97F6D9468336}" srcOrd="0" destOrd="0" presId="urn:microsoft.com/office/officeart/2008/layout/VerticalCurvedList"/>
    <dgm:cxn modelId="{2F98860A-9516-4295-8C74-E741FDB72653}" type="presParOf" srcId="{AEFD60B0-ABAD-4D2D-AEA6-718B17570546}" destId="{050183DC-99F4-4BC5-ADA2-C22A028148C5}" srcOrd="5" destOrd="0" presId="urn:microsoft.com/office/officeart/2008/layout/VerticalCurvedList"/>
    <dgm:cxn modelId="{C03A17F6-C6F8-4FA3-A428-38D2E65B67F3}" type="presParOf" srcId="{AEFD60B0-ABAD-4D2D-AEA6-718B17570546}" destId="{162B9995-A7F6-49AF-9647-D3AE24E774C6}" srcOrd="6" destOrd="0" presId="urn:microsoft.com/office/officeart/2008/layout/VerticalCurvedList"/>
    <dgm:cxn modelId="{6176F346-E31C-4BE0-A459-AA368ADDABC7}" type="presParOf" srcId="{162B9995-A7F6-49AF-9647-D3AE24E774C6}" destId="{4F383975-77E7-46B5-8CDF-645020D72695}" srcOrd="0" destOrd="0" presId="urn:microsoft.com/office/officeart/2008/layout/VerticalCurvedList"/>
    <dgm:cxn modelId="{9026A940-B136-493E-9B1A-EEFA9559455F}" type="presParOf" srcId="{AEFD60B0-ABAD-4D2D-AEA6-718B17570546}" destId="{BB3DC4F2-CF3E-4377-B986-9613313121DE}" srcOrd="7" destOrd="0" presId="urn:microsoft.com/office/officeart/2008/layout/VerticalCurvedList"/>
    <dgm:cxn modelId="{69868793-C78E-4817-BD2D-91DE6EC6BAEF}" type="presParOf" srcId="{AEFD60B0-ABAD-4D2D-AEA6-718B17570546}" destId="{AC8B4E1B-D0B7-4F7C-B347-14FFDF368DED}" srcOrd="8" destOrd="0" presId="urn:microsoft.com/office/officeart/2008/layout/VerticalCurvedList"/>
    <dgm:cxn modelId="{02A2E243-D43F-47AD-8A57-078BB2A27F00}" type="presParOf" srcId="{AC8B4E1B-D0B7-4F7C-B347-14FFDF368DED}" destId="{3B0046BB-EF10-4053-A65B-233AE17108ED}" srcOrd="0" destOrd="0" presId="urn:microsoft.com/office/officeart/2008/layout/VerticalCurvedList"/>
    <dgm:cxn modelId="{ECAE6711-A177-48B2-A692-17D6A61E3035}" type="presParOf" srcId="{AEFD60B0-ABAD-4D2D-AEA6-718B17570546}" destId="{D2B7EDAC-E68E-4723-A05C-4FE5CAEF2FEA}" srcOrd="9" destOrd="0" presId="urn:microsoft.com/office/officeart/2008/layout/VerticalCurvedList"/>
    <dgm:cxn modelId="{A07ECAF1-EFC5-4E7B-8483-1DAB18222F18}" type="presParOf" srcId="{AEFD60B0-ABAD-4D2D-AEA6-718B17570546}" destId="{B3EA4F6F-5E74-44CE-A156-DA177AC24BB7}" srcOrd="10" destOrd="0" presId="urn:microsoft.com/office/officeart/2008/layout/VerticalCurvedList"/>
    <dgm:cxn modelId="{A8A4BB05-1CDE-4D3F-B57F-E6E71BF78401}" type="presParOf" srcId="{B3EA4F6F-5E74-44CE-A156-DA177AC24BB7}" destId="{0927B5B1-88C1-4797-A57D-B87848262D0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149777-186D-477C-B8E1-23427A4994E7}">
      <dsp:nvSpPr>
        <dsp:cNvPr id="0" name=""/>
        <dsp:cNvSpPr/>
      </dsp:nvSpPr>
      <dsp:spPr>
        <a:xfrm>
          <a:off x="-5167751" y="-791582"/>
          <a:ext cx="6153992" cy="6153992"/>
        </a:xfrm>
        <a:prstGeom prst="blockArc">
          <a:avLst>
            <a:gd name="adj1" fmla="val 18900000"/>
            <a:gd name="adj2" fmla="val 2700000"/>
            <a:gd name="adj3" fmla="val 35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301427-6401-4660-9870-E129AA262695}">
      <dsp:nvSpPr>
        <dsp:cNvPr id="0" name=""/>
        <dsp:cNvSpPr/>
      </dsp:nvSpPr>
      <dsp:spPr>
        <a:xfrm>
          <a:off x="431372" y="247735"/>
          <a:ext cx="5014687" cy="647236"/>
        </a:xfrm>
        <a:prstGeom prst="rect">
          <a:avLst/>
        </a:prstGeom>
        <a:solidFill>
          <a:srgbClr val="29344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65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Неорганическая химия</a:t>
          </a:r>
        </a:p>
      </dsp:txBody>
      <dsp:txXfrm>
        <a:off x="431372" y="247735"/>
        <a:ext cx="5014687" cy="647236"/>
      </dsp:txXfrm>
    </dsp:sp>
    <dsp:sp modelId="{3B1F6391-C095-4465-8CDE-21EC208BEE5D}">
      <dsp:nvSpPr>
        <dsp:cNvPr id="0" name=""/>
        <dsp:cNvSpPr/>
      </dsp:nvSpPr>
      <dsp:spPr>
        <a:xfrm>
          <a:off x="74162" y="214143"/>
          <a:ext cx="714420" cy="7144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30FCD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C09027-E6C0-43B4-81FB-3532302961B4}">
      <dsp:nvSpPr>
        <dsp:cNvPr id="0" name=""/>
        <dsp:cNvSpPr/>
      </dsp:nvSpPr>
      <dsp:spPr>
        <a:xfrm>
          <a:off x="840918" y="1104765"/>
          <a:ext cx="4605141" cy="647236"/>
        </a:xfrm>
        <a:prstGeom prst="rect">
          <a:avLst/>
        </a:prstGeom>
        <a:solidFill>
          <a:srgbClr val="29344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65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Фармацевтика</a:t>
          </a:r>
          <a:endParaRPr lang="ru-RU" sz="3000" kern="1200" dirty="0"/>
        </a:p>
      </dsp:txBody>
      <dsp:txXfrm>
        <a:off x="840918" y="1104765"/>
        <a:ext cx="4605141" cy="647236"/>
      </dsp:txXfrm>
    </dsp:sp>
    <dsp:sp modelId="{BDB0CD7D-2143-4C32-B981-97F6D9468336}">
      <dsp:nvSpPr>
        <dsp:cNvPr id="0" name=""/>
        <dsp:cNvSpPr/>
      </dsp:nvSpPr>
      <dsp:spPr>
        <a:xfrm>
          <a:off x="483708" y="1071173"/>
          <a:ext cx="714420" cy="7144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30FCD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0183DC-99F4-4BC5-ADA2-C22A028148C5}">
      <dsp:nvSpPr>
        <dsp:cNvPr id="0" name=""/>
        <dsp:cNvSpPr/>
      </dsp:nvSpPr>
      <dsp:spPr>
        <a:xfrm>
          <a:off x="966616" y="1961795"/>
          <a:ext cx="4479443" cy="647236"/>
        </a:xfrm>
        <a:prstGeom prst="rect">
          <a:avLst/>
        </a:prstGeom>
        <a:solidFill>
          <a:srgbClr val="29344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65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Агрохимия</a:t>
          </a:r>
          <a:endParaRPr lang="ru-RU" sz="3000" kern="1200" dirty="0"/>
        </a:p>
      </dsp:txBody>
      <dsp:txXfrm>
        <a:off x="966616" y="1961795"/>
        <a:ext cx="4479443" cy="647236"/>
      </dsp:txXfrm>
    </dsp:sp>
    <dsp:sp modelId="{4F383975-77E7-46B5-8CDF-645020D72695}">
      <dsp:nvSpPr>
        <dsp:cNvPr id="0" name=""/>
        <dsp:cNvSpPr/>
      </dsp:nvSpPr>
      <dsp:spPr>
        <a:xfrm>
          <a:off x="609405" y="1928203"/>
          <a:ext cx="714420" cy="7144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30FCD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3DC4F2-CF3E-4377-B986-9613313121DE}">
      <dsp:nvSpPr>
        <dsp:cNvPr id="0" name=""/>
        <dsp:cNvSpPr/>
      </dsp:nvSpPr>
      <dsp:spPr>
        <a:xfrm>
          <a:off x="840918" y="2818826"/>
          <a:ext cx="4605141" cy="647236"/>
        </a:xfrm>
        <a:prstGeom prst="rect">
          <a:avLst/>
        </a:prstGeom>
        <a:solidFill>
          <a:srgbClr val="29344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65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Производство взрывчатых веществ</a:t>
          </a:r>
        </a:p>
      </dsp:txBody>
      <dsp:txXfrm>
        <a:off x="840918" y="2818826"/>
        <a:ext cx="4605141" cy="647236"/>
      </dsp:txXfrm>
    </dsp:sp>
    <dsp:sp modelId="{3B0046BB-EF10-4053-A65B-233AE17108ED}">
      <dsp:nvSpPr>
        <dsp:cNvPr id="0" name=""/>
        <dsp:cNvSpPr/>
      </dsp:nvSpPr>
      <dsp:spPr>
        <a:xfrm>
          <a:off x="483708" y="2785234"/>
          <a:ext cx="714420" cy="7144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30FCD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B7EDAC-E68E-4723-A05C-4FE5CAEF2FEA}">
      <dsp:nvSpPr>
        <dsp:cNvPr id="0" name=""/>
        <dsp:cNvSpPr/>
      </dsp:nvSpPr>
      <dsp:spPr>
        <a:xfrm>
          <a:off x="431372" y="3680485"/>
          <a:ext cx="5014687" cy="637977"/>
        </a:xfrm>
        <a:prstGeom prst="rect">
          <a:avLst/>
        </a:prstGeom>
        <a:solidFill>
          <a:srgbClr val="29344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65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Биотехнологии, в </a:t>
          </a:r>
          <a:r>
            <a:rPr lang="ru-RU" sz="2000" kern="1200" dirty="0" err="1"/>
            <a:t>т.ч</a:t>
          </a:r>
          <a:r>
            <a:rPr lang="ru-RU" sz="2000" kern="1200" dirty="0"/>
            <a:t>. производство косметики</a:t>
          </a:r>
        </a:p>
      </dsp:txBody>
      <dsp:txXfrm>
        <a:off x="431372" y="3680485"/>
        <a:ext cx="5014687" cy="637977"/>
      </dsp:txXfrm>
    </dsp:sp>
    <dsp:sp modelId="{0927B5B1-88C1-4797-A57D-B87848262D09}">
      <dsp:nvSpPr>
        <dsp:cNvPr id="0" name=""/>
        <dsp:cNvSpPr/>
      </dsp:nvSpPr>
      <dsp:spPr>
        <a:xfrm>
          <a:off x="74162" y="3642264"/>
          <a:ext cx="714420" cy="7144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30FCD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D8E98E6-5D62-45E4-BE60-AB74E75E2F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6C8468E-08C0-446B-A4C4-D0AFCBB0E7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65881-7C01-4CA9-8DB5-F2DF4B7D731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C0DD856-14BB-41EE-A9AE-DBB557827E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69CC11E-21E9-4F10-BF50-CB47064A2E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C6658-6A4C-4BB8-A58F-AF0B1CD96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6310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A5611-9F9F-4324-9682-2768967AFA31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6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38CF0-92DB-4A99-BCCD-05B160A60A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3260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6525" y="615950"/>
            <a:ext cx="6467475" cy="36385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18562" y="4703092"/>
            <a:ext cx="5900760" cy="4242948"/>
          </a:xfrm>
        </p:spPr>
        <p:txBody>
          <a:bodyPr/>
          <a:lstStyle/>
          <a:p>
            <a:pPr algn="just" rtl="0">
              <a:spcBef>
                <a:spcPts val="1200"/>
              </a:spcBef>
              <a:spcAft>
                <a:spcPts val="800"/>
              </a:spcAft>
            </a:pPr>
            <a:endParaRPr lang="ru-RU" sz="14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670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1087438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71136" y="4777196"/>
            <a:ext cx="5438140" cy="4651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104" name="Google Shape;104;p2:notes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3460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rtl="0"/>
            <a:endParaRPr lang="ru-RU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689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rtl="0"/>
            <a:endParaRPr lang="ru-RU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728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rtl="0"/>
            <a:endParaRPr lang="ru-RU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566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8113" y="754063"/>
            <a:ext cx="6462712" cy="36369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18561" y="4854748"/>
            <a:ext cx="5900760" cy="3953421"/>
          </a:xfrm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Переходя к Новосибирской области, необходимо отметить, что научно-технологический комплекс нашего региона является третьим по масштабам в стране.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 рейтинге инновационных регионов России (подготовлен АИРР) за 2018 год Новосибирская область занимает 6 место среди субъектов РФ и входит в группу «сильные </a:t>
            </a:r>
            <a:r>
              <a:rPr lang="ru-RU" dirty="0" err="1"/>
              <a:t>инноваторы</a:t>
            </a:r>
            <a:r>
              <a:rPr lang="ru-RU" dirty="0"/>
              <a:t>» (индекс инновационного развития – 148.6% от среднего). В данном рейтинге Новосибирская область является лидером по показателю инновационной активности региона (252,7% от среднего уровня по регионам России).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 ключевым преимуществам Новосибирской области как инновационного центра относится: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/>
              <a:t>В первую очередь – сильная образовательная база, представленная учебными заведениями, входящими в российские и международные рейтинги лучших образовательных организаций. К примеру, НГУ в очередной раз вошёл в ТОП-100 лучших вузов мира.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/>
              <a:t>Ещё одним преимуществом является высокий научный потенциал и наличие профильных квалифицированных кадров. А ведь именно человеческий капитал является залогом стабильного развития новых технологий и экономики территории в целом.</a:t>
            </a:r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0D3CA8-D69E-4882-AFB3-87DF6A379BD4}" type="slidenum">
              <a:rPr lang="ru-RU" altLang="ru-RU">
                <a:solidFill>
                  <a:prstClr val="black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altLang="ru-RU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410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ru-RU" sz="14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9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2CCAC-D693-4935-AC41-FA4D890226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80843-4F76-4293-AFBE-84B1E89B897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89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76315-FBDA-4016-9C9D-9F3A90D4559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09D9A-EB0D-41ED-9A8C-4C4207FC10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251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08F9C-2D2A-4D4E-B8D9-6D8FE24E925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53B87-A895-4216-80AA-8A6981FB0D8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070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6E098-385E-407C-96EC-3C1CFD7530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04CC5-7865-44C6-81ED-E59CF9BDDC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392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A46C1-56B9-4019-99F9-A5CA3D0E43C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C6F85-CFB1-4D4B-9F1F-03DBDA0451C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045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3A43E-40F6-4A95-A121-6C03C016670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EB2FC-9F7C-4CE8-95CF-05BD898362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953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FCF6C-C497-4D59-A85B-80C124287F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31D49-833F-4F05-9FD3-3BF95838D1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880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FB128-B1C2-46E9-92E3-4BF89FFCE4C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4DCFF-5AB6-4C2A-8869-A97D1DC8BF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778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28BE0-D037-4766-AFEB-4DA48B603D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0CAB4-EE18-42DD-8B31-9ED4A0C80E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57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AAC4E-FCC4-41CD-B40D-3D199303000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574F8-7771-48A4-8A6F-1F41D2C12EC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848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2AFEC-64E2-4C0A-9FB7-693133E94C5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FFA02-203E-4AF7-852C-D4194896DE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680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943FB8-81AB-4765-B308-25DCCBE977C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FFE1D3-1817-4DC4-AB50-18FC074472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074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anose="020B0606020202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anose="020B0606020202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anose="020B0606020202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anose="020B0606020202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anose="020B0606020202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anose="020B0606020202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anose="020B0606020202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anose="020B0606020202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jpe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13" Type="http://schemas.openxmlformats.org/officeDocument/2006/relationships/image" Target="../media/image67.png"/><Relationship Id="rId18" Type="http://schemas.openxmlformats.org/officeDocument/2006/relationships/image" Target="../media/image70.svg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66.svg"/><Relationship Id="rId17" Type="http://schemas.openxmlformats.org/officeDocument/2006/relationships/image" Target="../media/image69.png"/><Relationship Id="rId2" Type="http://schemas.openxmlformats.org/officeDocument/2006/relationships/slideLayout" Target="../slideLayouts/slideLayout7.xml"/><Relationship Id="rId16" Type="http://schemas.microsoft.com/office/2007/relationships/hdphoto" Target="../media/hdphoto2.wdp"/><Relationship Id="rId1" Type="http://schemas.openxmlformats.org/officeDocument/2006/relationships/vmlDrawing" Target="../drawings/vmlDrawing2.vml"/><Relationship Id="rId6" Type="http://schemas.openxmlformats.org/officeDocument/2006/relationships/image" Target="../media/image62.jpg"/><Relationship Id="rId11" Type="http://schemas.openxmlformats.org/officeDocument/2006/relationships/image" Target="../media/image65.png"/><Relationship Id="rId5" Type="http://schemas.openxmlformats.org/officeDocument/2006/relationships/image" Target="../media/image61.png"/><Relationship Id="rId15" Type="http://schemas.openxmlformats.org/officeDocument/2006/relationships/image" Target="../media/image68.png"/><Relationship Id="rId10" Type="http://schemas.openxmlformats.org/officeDocument/2006/relationships/image" Target="../media/image64.svg"/><Relationship Id="rId4" Type="http://schemas.openxmlformats.org/officeDocument/2006/relationships/image" Target="../media/image60.png"/><Relationship Id="rId9" Type="http://schemas.openxmlformats.org/officeDocument/2006/relationships/image" Target="../media/image63.png"/><Relationship Id="rId1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" Type="http://schemas.openxmlformats.org/officeDocument/2006/relationships/diagramData" Target="../diagrams/data1.xml"/><Relationship Id="rId21" Type="http://schemas.openxmlformats.org/officeDocument/2006/relationships/image" Target="../media/image34.png"/><Relationship Id="rId7" Type="http://schemas.microsoft.com/office/2007/relationships/diagramDrawing" Target="../diagrams/drawing1.xml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4"/>
          <p:cNvSpPr txBox="1">
            <a:spLocks noChangeArrowheads="1"/>
          </p:cNvSpPr>
          <p:nvPr/>
        </p:nvSpPr>
        <p:spPr bwMode="auto">
          <a:xfrm>
            <a:off x="419100" y="1644797"/>
            <a:ext cx="102175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Рост инвестиционного потенциала региона </a:t>
            </a:r>
            <a:br>
              <a:rPr lang="ru-RU" sz="3600" dirty="0">
                <a:solidFill>
                  <a:schemeClr val="bg1"/>
                </a:solidFill>
                <a:latin typeface="+mj-lt"/>
              </a:rPr>
            </a:br>
            <a:r>
              <a:rPr lang="ru-RU" sz="3600" dirty="0">
                <a:solidFill>
                  <a:schemeClr val="bg1"/>
                </a:solidFill>
                <a:latin typeface="+mj-lt"/>
              </a:rPr>
              <a:t>и перспективы импортозамещения</a:t>
            </a:r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>
          <a:xfrm>
            <a:off x="419100" y="3137639"/>
            <a:ext cx="10773156" cy="0"/>
          </a:xfrm>
          <a:prstGeom prst="line">
            <a:avLst/>
          </a:prstGeom>
          <a:ln>
            <a:solidFill>
              <a:schemeClr val="bg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67050" y="3353595"/>
            <a:ext cx="8125206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500" dirty="0">
                <a:solidFill>
                  <a:schemeClr val="bg1"/>
                </a:solidFill>
              </a:rPr>
              <a:t>Александр Зырянов, </a:t>
            </a:r>
          </a:p>
          <a:p>
            <a:pPr algn="r">
              <a:defRPr/>
            </a:pPr>
            <a:r>
              <a:rPr lang="ru-RU" sz="2500" dirty="0">
                <a:solidFill>
                  <a:schemeClr val="bg1"/>
                </a:solidFill>
              </a:rPr>
              <a:t>Генеральный директор </a:t>
            </a:r>
          </a:p>
          <a:p>
            <a:pPr algn="r">
              <a:defRPr/>
            </a:pPr>
            <a:r>
              <a:rPr lang="ru-RU" sz="2500" dirty="0">
                <a:solidFill>
                  <a:schemeClr val="bg1"/>
                </a:solidFill>
              </a:rPr>
              <a:t>Корпорации развития Новосибирской области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8BE7CAD4-F802-4615-A78E-F0820F9033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133520"/>
              </p:ext>
            </p:extLst>
          </p:nvPr>
        </p:nvGraphicFramePr>
        <p:xfrm>
          <a:off x="6734287" y="5365727"/>
          <a:ext cx="4457969" cy="863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CorelDRAW" r:id="rId4" imgW="3081436" imgH="596158" progId="CorelDraw.Graphic.24">
                  <p:embed/>
                </p:oleObj>
              </mc:Choice>
              <mc:Fallback>
                <p:oleObj name="CorelDRAW" r:id="rId4" imgW="3081436" imgH="596158" progId="CorelDraw.Graphic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34287" y="5365727"/>
                        <a:ext cx="4457969" cy="8635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F3F344D-D255-4302-9DA8-C2A8DCA9A7E3}"/>
              </a:ext>
            </a:extLst>
          </p:cNvPr>
          <p:cNvSpPr txBox="1"/>
          <p:nvPr/>
        </p:nvSpPr>
        <p:spPr>
          <a:xfrm>
            <a:off x="4608990" y="6477773"/>
            <a:ext cx="29740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chemeClr val="bg1"/>
                </a:solidFill>
              </a:rPr>
              <a:t>19 декабря 2023 года</a:t>
            </a:r>
          </a:p>
        </p:txBody>
      </p:sp>
    </p:spTree>
    <p:extLst>
      <p:ext uri="{BB962C8B-B14F-4D97-AF65-F5344CB8AC3E}">
        <p14:creationId xmlns:p14="http://schemas.microsoft.com/office/powerpoint/2010/main" val="3337242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76"/>
            <a:ext cx="12196767" cy="68553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94" y="1580947"/>
            <a:ext cx="1810003" cy="19433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713" y="1580947"/>
            <a:ext cx="1810003" cy="195289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25444" y="267867"/>
            <a:ext cx="72346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tem Bold" panose="020B0703020203020204" pitchFamily="34" charset="-52"/>
                <a:ea typeface="Stem Bold" panose="020B0703020203020204" pitchFamily="34" charset="-52"/>
              </a:rPr>
              <a:t>ПОЛОЖИТЕЛЬНЫЕ ЭФФЕКТЫ ДЛЯ РЕГИОНА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9957" y="686632"/>
            <a:ext cx="86201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tem" panose="020B0503020203020204" pitchFamily="34" charset="-52"/>
                <a:ea typeface="Stem" panose="020B0503020203020204" pitchFamily="34" charset="-52"/>
              </a:rPr>
              <a:t>Регион получает целый ряд преимуществ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7573" y="2638660"/>
            <a:ext cx="189186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tem Bold" panose="020B0703020203020204" pitchFamily="34" charset="-52"/>
                <a:ea typeface="Stem Bold" panose="020B0703020203020204" pitchFamily="34" charset="-52"/>
              </a:rPr>
              <a:t>Снятие </a:t>
            </a:r>
          </a:p>
          <a:p>
            <a:pPr algn="ctr"/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tem Bold" panose="020B0703020203020204" pitchFamily="34" charset="-52"/>
                <a:ea typeface="Stem Bold" panose="020B0703020203020204" pitchFamily="34" charset="-52"/>
              </a:rPr>
              <a:t>инфраструктурных </a:t>
            </a:r>
          </a:p>
          <a:p>
            <a:pPr algn="ctr"/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tem Bold" panose="020B0703020203020204" pitchFamily="34" charset="-52"/>
                <a:ea typeface="Stem Bold" panose="020B0703020203020204" pitchFamily="34" charset="-52"/>
              </a:rPr>
              <a:t>ограничений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819609" y="2671024"/>
            <a:ext cx="27722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tem Bold" panose="020B0703020203020204" pitchFamily="34" charset="-52"/>
                <a:ea typeface="Stem Bold" panose="020B0703020203020204" pitchFamily="34" charset="-52"/>
              </a:rPr>
              <a:t>Развитие </a:t>
            </a:r>
          </a:p>
          <a:p>
            <a:pPr algn="ctr"/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tem Bold" panose="020B0703020203020204" pitchFamily="34" charset="-52"/>
                <a:ea typeface="Stem Bold" panose="020B0703020203020204" pitchFamily="34" charset="-52"/>
              </a:rPr>
              <a:t>агломерации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422" y="1600156"/>
            <a:ext cx="1777245" cy="190495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992016" y="2682913"/>
            <a:ext cx="157286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tem Bold" panose="020B0703020203020204" pitchFamily="34" charset="-52"/>
                <a:ea typeface="Stem Bold" panose="020B0703020203020204" pitchFamily="34" charset="-52"/>
              </a:rPr>
              <a:t>Благоприятный </a:t>
            </a:r>
          </a:p>
          <a:p>
            <a:pPr algn="ctr"/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tem Bold" panose="020B0703020203020204" pitchFamily="34" charset="-52"/>
                <a:ea typeface="Stem Bold" panose="020B0703020203020204" pitchFamily="34" charset="-52"/>
              </a:rPr>
              <a:t>климат</a:t>
            </a:r>
          </a:p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tem Bold" panose="020B0703020203020204" pitchFamily="34" charset="-52"/>
                <a:ea typeface="Stem Bold" panose="020B0703020203020204" pitchFamily="34" charset="-52"/>
              </a:rPr>
              <a:t>для инвестиций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031" y="3639262"/>
            <a:ext cx="1817310" cy="194789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942166" y="4837553"/>
            <a:ext cx="24302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tem Bold" panose="020B0703020203020204" pitchFamily="34" charset="-52"/>
                <a:ea typeface="Stem Bold" panose="020B0703020203020204" pitchFamily="34" charset="-52"/>
              </a:rPr>
              <a:t>Увеличение </a:t>
            </a:r>
          </a:p>
          <a:p>
            <a:pPr algn="ctr"/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tem Bold" panose="020B0703020203020204" pitchFamily="34" charset="-52"/>
                <a:ea typeface="Stem Bold" panose="020B0703020203020204" pitchFamily="34" charset="-52"/>
              </a:rPr>
              <a:t>налоговой базы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80" y="3641032"/>
            <a:ext cx="1943371" cy="195289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582054" y="4791386"/>
            <a:ext cx="24068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tem Bold" panose="020B0703020203020204" pitchFamily="34" charset="-52"/>
                <a:ea typeface="Stem Bold" panose="020B0703020203020204" pitchFamily="34" charset="-52"/>
              </a:rPr>
              <a:t>Новые </a:t>
            </a:r>
          </a:p>
          <a:p>
            <a:pPr algn="ctr"/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tem Bold" panose="020B0703020203020204" pitchFamily="34" charset="-52"/>
                <a:ea typeface="Stem Bold" panose="020B0703020203020204" pitchFamily="34" charset="-52"/>
              </a:rPr>
              <a:t>рабочие места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93" y="3610484"/>
            <a:ext cx="978930" cy="97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958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378"/>
            <a:ext cx="12192000" cy="6858000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5193089" y="1308433"/>
            <a:ext cx="1080000" cy="1080000"/>
          </a:xfrm>
          <a:prstGeom prst="roundRect">
            <a:avLst/>
          </a:prstGeom>
          <a:solidFill>
            <a:srgbClr val="AB2E21"/>
          </a:solidFill>
          <a:ln>
            <a:solidFill>
              <a:srgbClr val="AB2E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96416" y="439719"/>
            <a:ext cx="70583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tem Bold" panose="020B0703020203020204" pitchFamily="34" charset="-52"/>
                <a:ea typeface="Stem Bold" panose="020B0703020203020204" pitchFamily="34" charset="-52"/>
              </a:rPr>
              <a:t>ПОЛОЖИТЕЛЬНЫЕ ЭФФЕКТЫ ДЛЯ СТРАНЫ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18400" y="4113949"/>
            <a:ext cx="4673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r"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latin typeface="Stem Bold" panose="020B0703020203020204" pitchFamily="34" charset="-52"/>
                <a:ea typeface="Stem Bold" panose="020B0703020203020204" pitchFamily="34" charset="-52"/>
                <a:cs typeface="Times New Roman" panose="02020603050405020304" pitchFamily="18" charset="0"/>
              </a:rPr>
              <a:t>Выравнивание д</a:t>
            </a:r>
            <a:r>
              <a:rPr lang="ru-RU" sz="2000" dirty="0">
                <a:solidFill>
                  <a:schemeClr val="bg1"/>
                </a:solidFill>
                <a:effectLst/>
                <a:latin typeface="Stem Bold" panose="020B0703020203020204" pitchFamily="34" charset="-52"/>
                <a:ea typeface="Stem Bold" panose="020B0703020203020204" pitchFamily="34" charset="-52"/>
                <a:cs typeface="Times New Roman" panose="02020603050405020304" pitchFamily="18" charset="0"/>
              </a:rPr>
              <a:t>исбаланса </a:t>
            </a:r>
          </a:p>
          <a:p>
            <a:pPr marL="457200" algn="r"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effectLst/>
                <a:latin typeface="Stem Bold" panose="020B0703020203020204" pitchFamily="34" charset="-52"/>
                <a:ea typeface="Stem Bold" panose="020B0703020203020204" pitchFamily="34" charset="-52"/>
                <a:cs typeface="Times New Roman" panose="02020603050405020304" pitchFamily="18" charset="0"/>
              </a:rPr>
              <a:t>размещения производственных </a:t>
            </a:r>
          </a:p>
          <a:p>
            <a:pPr marL="457200" algn="r"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effectLst/>
                <a:latin typeface="Stem Bold" panose="020B0703020203020204" pitchFamily="34" charset="-52"/>
                <a:ea typeface="Stem Bold" panose="020B0703020203020204" pitchFamily="34" charset="-52"/>
                <a:cs typeface="Times New Roman" panose="02020603050405020304" pitchFamily="18" charset="0"/>
              </a:rPr>
              <a:t>сил и промышленных площадок. </a:t>
            </a:r>
          </a:p>
          <a:p>
            <a:pPr marL="457200" algn="r"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effectLst/>
                <a:latin typeface="Stem Bold" panose="020B0703020203020204" pitchFamily="34" charset="-52"/>
                <a:ea typeface="Stem Bold" panose="020B0703020203020204" pitchFamily="34" charset="-52"/>
                <a:cs typeface="Times New Roman" panose="02020603050405020304" pitchFamily="18" charset="0"/>
              </a:rPr>
              <a:t>Гармоничное развитие регионов.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3" y="1308432"/>
            <a:ext cx="1083068" cy="1080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810112" y="1308432"/>
            <a:ext cx="31321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tem Bold" panose="020B0703020203020204" pitchFamily="34" charset="-52"/>
                <a:ea typeface="Stem Bold" panose="020B0703020203020204" pitchFamily="34" charset="-52"/>
              </a:rPr>
              <a:t>Условия для развития </a:t>
            </a:r>
          </a:p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tem Bold" panose="020B0703020203020204" pitchFamily="34" charset="-52"/>
                <a:ea typeface="Stem Bold" panose="020B0703020203020204" pitchFamily="34" charset="-52"/>
              </a:rPr>
              <a:t>современных </a:t>
            </a:r>
          </a:p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tem Bold" panose="020B0703020203020204" pitchFamily="34" charset="-52"/>
                <a:ea typeface="Stem Bold" panose="020B0703020203020204" pitchFamily="34" charset="-52"/>
              </a:rPr>
              <a:t>технологичных </a:t>
            </a:r>
          </a:p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tem Bold" panose="020B0703020203020204" pitchFamily="34" charset="-52"/>
                <a:ea typeface="Stem Bold" panose="020B0703020203020204" pitchFamily="34" charset="-52"/>
              </a:rPr>
              <a:t>предприятий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723" y="1425675"/>
            <a:ext cx="842731" cy="84273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273090" y="1308432"/>
            <a:ext cx="31321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tem Bold" panose="020B0703020203020204" pitchFamily="34" charset="-52"/>
                <a:ea typeface="Stem Bold" panose="020B0703020203020204" pitchFamily="34" charset="-52"/>
              </a:rPr>
              <a:t>Снижения </a:t>
            </a:r>
          </a:p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tem Bold" panose="020B0703020203020204" pitchFamily="34" charset="-52"/>
                <a:ea typeface="Stem Bold" panose="020B0703020203020204" pitchFamily="34" charset="-52"/>
              </a:rPr>
              <a:t>технологической и экономической </a:t>
            </a:r>
          </a:p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tem Bold" panose="020B0703020203020204" pitchFamily="34" charset="-52"/>
                <a:ea typeface="Stem Bold" panose="020B0703020203020204" pitchFamily="34" charset="-52"/>
              </a:rPr>
              <a:t>зависимости РФ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11" y="3033948"/>
            <a:ext cx="1080000" cy="10800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858930" y="3176307"/>
            <a:ext cx="31321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tem Bold" panose="020B0703020203020204" pitchFamily="34" charset="-52"/>
                <a:ea typeface="Stem Bold" panose="020B0703020203020204" pitchFamily="34" charset="-52"/>
              </a:rPr>
              <a:t>Стимулирование экономической </a:t>
            </a:r>
          </a:p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tem Bold" panose="020B0703020203020204" pitchFamily="34" charset="-52"/>
                <a:ea typeface="Stem Bold" panose="020B0703020203020204" pitchFamily="34" charset="-52"/>
              </a:rPr>
              <a:t>активности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193089" y="3051805"/>
            <a:ext cx="1080000" cy="1080000"/>
          </a:xfrm>
          <a:prstGeom prst="roundRect">
            <a:avLst/>
          </a:prstGeom>
          <a:solidFill>
            <a:srgbClr val="AB2E21"/>
          </a:solidFill>
          <a:ln>
            <a:solidFill>
              <a:srgbClr val="AB2E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953" y="3164721"/>
            <a:ext cx="813556" cy="813556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6345661" y="3193748"/>
            <a:ext cx="31321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tem Bold" panose="020B0703020203020204" pitchFamily="34" charset="-52"/>
                <a:ea typeface="Stem Bold" panose="020B0703020203020204" pitchFamily="34" charset="-52"/>
              </a:rPr>
              <a:t>Развитие </a:t>
            </a:r>
          </a:p>
          <a:p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tem Bold" panose="020B0703020203020204" pitchFamily="34" charset="-52"/>
                <a:ea typeface="Stem Bold" panose="020B0703020203020204" pitchFamily="34" charset="-52"/>
              </a:rPr>
              <a:t>несырьевого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tem Bold" panose="020B0703020203020204" pitchFamily="34" charset="-52"/>
                <a:ea typeface="Stem Bold" panose="020B0703020203020204" pitchFamily="34" charset="-52"/>
              </a:rPr>
              <a:t> </a:t>
            </a:r>
          </a:p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tem Bold" panose="020B0703020203020204" pitchFamily="34" charset="-52"/>
                <a:ea typeface="Stem Bold" panose="020B0703020203020204" pitchFamily="34" charset="-52"/>
              </a:rPr>
              <a:t>экспорта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873094" y="4886922"/>
            <a:ext cx="31321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tem Bold" panose="020B0703020203020204" pitchFamily="34" charset="-52"/>
                <a:ea typeface="Stem Bold" panose="020B0703020203020204" pitchFamily="34" charset="-52"/>
              </a:rPr>
              <a:t>Увеличение </a:t>
            </a:r>
          </a:p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tem Bold" panose="020B0703020203020204" pitchFamily="34" charset="-52"/>
                <a:ea typeface="Stem Bold" panose="020B0703020203020204" pitchFamily="34" charset="-52"/>
              </a:rPr>
              <a:t>налоговой </a:t>
            </a:r>
          </a:p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tem Bold" panose="020B0703020203020204" pitchFamily="34" charset="-52"/>
                <a:ea typeface="Stem Bold" panose="020B0703020203020204" pitchFamily="34" charset="-52"/>
              </a:rPr>
              <a:t>базы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3" y="4759464"/>
            <a:ext cx="1151110" cy="114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90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 flipH="1">
            <a:off x="3656427" y="-4776785"/>
            <a:ext cx="3118722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950" b="1" dirty="0">
                <a:solidFill>
                  <a:schemeClr val="accent2">
                    <a:lumMod val="75000"/>
                  </a:schemeClr>
                </a:solidFill>
                <a:latin typeface="Arial"/>
              </a:rPr>
              <a:t>TELEGRAM</a:t>
            </a:r>
            <a:endParaRPr lang="ru-RU" sz="2950" b="1" dirty="0">
              <a:solidFill>
                <a:schemeClr val="accent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 flipH="1">
            <a:off x="10051191" y="-4586118"/>
            <a:ext cx="2585948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950" b="1" dirty="0">
                <a:solidFill>
                  <a:schemeClr val="accent2">
                    <a:lumMod val="75000"/>
                  </a:schemeClr>
                </a:solidFill>
                <a:latin typeface="Arial"/>
              </a:rPr>
              <a:t>ВКОНТАКТЕ</a:t>
            </a:r>
            <a:endParaRPr sz="2950" b="1" dirty="0">
              <a:solidFill>
                <a:schemeClr val="accent2">
                  <a:lumMod val="75000"/>
                </a:schemeClr>
              </a:solidFill>
              <a:latin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998204" y="-3772095"/>
            <a:ext cx="3329749" cy="33297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517871" y="-3703516"/>
            <a:ext cx="3329749" cy="33297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auto">
          <a:xfrm flipH="1">
            <a:off x="-2882354" y="-1029632"/>
            <a:ext cx="3118722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950" b="1" dirty="0">
                <a:solidFill>
                  <a:srgbClr val="29344D"/>
                </a:solidFill>
              </a:rPr>
              <a:t>AIRNSO</a:t>
            </a:r>
            <a:endParaRPr lang="ru-RU" sz="2950" b="1" dirty="0">
              <a:solidFill>
                <a:srgbClr val="29344D"/>
              </a:solidFill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 flipH="1">
            <a:off x="11381437" y="-1511625"/>
            <a:ext cx="311803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950" b="1" dirty="0">
                <a:solidFill>
                  <a:srgbClr val="29344D"/>
                </a:solidFill>
              </a:rPr>
              <a:t>@AIRNSO</a:t>
            </a:r>
            <a:endParaRPr lang="ru-RU" sz="2950" b="1" dirty="0">
              <a:solidFill>
                <a:srgbClr val="29344D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rcRect l="2776" r="39154" b="19521"/>
          <a:stretch/>
        </p:blipFill>
        <p:spPr bwMode="auto">
          <a:xfrm>
            <a:off x="-5225524" y="963509"/>
            <a:ext cx="3902531" cy="35666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 bwMode="auto">
          <a:xfrm flipH="1">
            <a:off x="-6137492" y="6066810"/>
            <a:ext cx="3484712" cy="99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950" b="1" dirty="0">
                <a:solidFill>
                  <a:srgbClr val="29344D"/>
                </a:solidFill>
              </a:rPr>
              <a:t>AIR</a:t>
            </a:r>
            <a:r>
              <a:rPr lang="ru-RU" sz="2950" b="1" dirty="0">
                <a:solidFill>
                  <a:srgbClr val="29344D"/>
                </a:solidFill>
              </a:rPr>
              <a:t>-</a:t>
            </a:r>
            <a:r>
              <a:rPr lang="en-US" sz="2950" b="1" dirty="0">
                <a:solidFill>
                  <a:srgbClr val="29344D"/>
                </a:solidFill>
              </a:rPr>
              <a:t>NSO.RU</a:t>
            </a:r>
            <a:endParaRPr dirty="0">
              <a:solidFill>
                <a:srgbClr val="29344D"/>
              </a:solidFill>
            </a:endParaRPr>
          </a:p>
          <a:p>
            <a:pPr algn="ctr">
              <a:defRPr/>
            </a:pPr>
            <a:r>
              <a:rPr lang="en-US" sz="2950" b="1" dirty="0">
                <a:solidFill>
                  <a:srgbClr val="29344D"/>
                </a:solidFill>
              </a:rPr>
              <a:t>+7 (383) 383-04-94</a:t>
            </a:r>
            <a:endParaRPr lang="ru-RU" sz="2950" b="1" dirty="0">
              <a:solidFill>
                <a:srgbClr val="29344D"/>
              </a:solidFill>
            </a:endParaRPr>
          </a:p>
        </p:txBody>
      </p:sp>
      <p:sp>
        <p:nvSpPr>
          <p:cNvPr id="14" name="Прямоугольник 1">
            <a:extLst>
              <a:ext uri="{FF2B5EF4-FFF2-40B4-BE49-F238E27FC236}">
                <a16:creationId xmlns:a16="http://schemas.microsoft.com/office/drawing/2014/main" id="{3704C1EF-612C-48AE-A623-BBBD33CFB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979" y="255623"/>
            <a:ext cx="10464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chemeClr val="bg1"/>
                </a:solidFill>
                <a:latin typeface="+mj-lt"/>
                <a:cs typeface="Arial"/>
              </a:rPr>
              <a:t>Контакты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880D6C2-BF2B-4635-BAE4-40D49F6B934D}"/>
              </a:ext>
            </a:extLst>
          </p:cNvPr>
          <p:cNvSpPr/>
          <p:nvPr/>
        </p:nvSpPr>
        <p:spPr>
          <a:xfrm>
            <a:off x="665848" y="467209"/>
            <a:ext cx="10860304" cy="5965418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660CAE3D-0D62-478D-834D-BE0DB72B99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446880"/>
              </p:ext>
            </p:extLst>
          </p:nvPr>
        </p:nvGraphicFramePr>
        <p:xfrm>
          <a:off x="7448549" y="5435715"/>
          <a:ext cx="3641733" cy="705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CorelDRAW" r:id="rId7" imgW="3081436" imgH="596158" progId="CorelDraw.Graphic.24">
                  <p:embed/>
                </p:oleObj>
              </mc:Choice>
              <mc:Fallback>
                <p:oleObj name="CorelDRAW" r:id="rId7" imgW="3081436" imgH="596158" progId="CorelDraw.Graphic.24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8BE7CAD4-F802-4615-A78E-F0820F9033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448549" y="5435715"/>
                        <a:ext cx="3641733" cy="7054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Рисунок 18" descr="Телефонная трубка со сплошной заливкой">
            <a:extLst>
              <a:ext uri="{FF2B5EF4-FFF2-40B4-BE49-F238E27FC236}">
                <a16:creationId xmlns:a16="http://schemas.microsoft.com/office/drawing/2014/main" id="{B7B86240-5F5B-4689-B7E6-2F84764CE4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10626" y="1945316"/>
            <a:ext cx="770424" cy="7704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2781F3C-AEC4-4EEF-A58A-71D206A376A0}"/>
              </a:ext>
            </a:extLst>
          </p:cNvPr>
          <p:cNvSpPr txBox="1"/>
          <p:nvPr/>
        </p:nvSpPr>
        <p:spPr>
          <a:xfrm>
            <a:off x="2896217" y="2088422"/>
            <a:ext cx="28236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bg1"/>
                </a:solidFill>
              </a:rPr>
              <a:t>+7 (383) 383-04-94</a:t>
            </a:r>
            <a:endParaRPr lang="ru-RU" sz="18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800" dirty="0">
                <a:solidFill>
                  <a:schemeClr val="bg1"/>
                </a:solidFill>
              </a:rPr>
              <a:t>Номер приёмной</a:t>
            </a:r>
          </a:p>
        </p:txBody>
      </p:sp>
      <p:pic>
        <p:nvPicPr>
          <p:cNvPr id="23" name="Рисунок 22" descr="Конверт со сплошной заливкой">
            <a:extLst>
              <a:ext uri="{FF2B5EF4-FFF2-40B4-BE49-F238E27FC236}">
                <a16:creationId xmlns:a16="http://schemas.microsoft.com/office/drawing/2014/main" id="{8E86A1CE-5235-4D6A-BE6C-1CC9FFDD5F7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96512" y="2929442"/>
            <a:ext cx="998652" cy="99865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44C752D-B57C-41A3-9912-2BD9330BF5BD}"/>
              </a:ext>
            </a:extLst>
          </p:cNvPr>
          <p:cNvSpPr txBox="1"/>
          <p:nvPr/>
        </p:nvSpPr>
        <p:spPr>
          <a:xfrm>
            <a:off x="2896217" y="3105603"/>
            <a:ext cx="27734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info@air-nso.ru</a:t>
            </a:r>
          </a:p>
          <a:p>
            <a:r>
              <a:rPr lang="ru-RU" dirty="0">
                <a:solidFill>
                  <a:schemeClr val="bg1"/>
                </a:solidFill>
              </a:rPr>
              <a:t>Электронная почта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/>
        </p:blipFill>
        <p:spPr bwMode="auto">
          <a:xfrm>
            <a:off x="6948495" y="2330528"/>
            <a:ext cx="864358" cy="86435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D328840-E67A-47FE-BD23-4932A006C3A2}"/>
              </a:ext>
            </a:extLst>
          </p:cNvPr>
          <p:cNvSpPr txBox="1"/>
          <p:nvPr/>
        </p:nvSpPr>
        <p:spPr>
          <a:xfrm>
            <a:off x="7969777" y="2550087"/>
            <a:ext cx="2745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bg1"/>
                </a:solidFill>
              </a:rPr>
              <a:t>T</a:t>
            </a:r>
            <a:r>
              <a:rPr lang="en-US" dirty="0">
                <a:solidFill>
                  <a:schemeClr val="bg1"/>
                </a:solidFill>
              </a:rPr>
              <a:t>elegram</a:t>
            </a:r>
            <a:r>
              <a:rPr lang="en-US" b="1" dirty="0">
                <a:solidFill>
                  <a:schemeClr val="bg1"/>
                </a:solidFill>
              </a:rPr>
              <a:t>: </a:t>
            </a:r>
            <a:r>
              <a:rPr lang="en-US" sz="1800" b="1" dirty="0">
                <a:solidFill>
                  <a:schemeClr val="bg1"/>
                </a:solidFill>
              </a:rPr>
              <a:t>AIRNSO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C51E692-9E5E-4F38-A8EA-F0161EC70AD0}"/>
              </a:ext>
            </a:extLst>
          </p:cNvPr>
          <p:cNvSpPr txBox="1"/>
          <p:nvPr/>
        </p:nvSpPr>
        <p:spPr>
          <a:xfrm>
            <a:off x="8024338" y="3729265"/>
            <a:ext cx="27734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Vk.com/</a:t>
            </a:r>
            <a:r>
              <a:rPr lang="en-US" sz="1800" dirty="0">
                <a:solidFill>
                  <a:schemeClr val="bg1"/>
                </a:solidFill>
              </a:rPr>
              <a:t>AIRNSO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5">
            <a:biLevel thresh="2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58000" contrast="-70000"/>
                    </a14:imgEffect>
                  </a14:imgLayer>
                </a14:imgProps>
              </a:ext>
            </a:extLst>
          </a:blip>
          <a:stretch/>
        </p:blipFill>
        <p:spPr bwMode="auto">
          <a:xfrm>
            <a:off x="6818243" y="3526931"/>
            <a:ext cx="1049502" cy="80232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1975AAC-63DC-4000-B47F-F0124BDAC7D0}"/>
              </a:ext>
            </a:extLst>
          </p:cNvPr>
          <p:cNvSpPr txBox="1"/>
          <p:nvPr/>
        </p:nvSpPr>
        <p:spPr>
          <a:xfrm>
            <a:off x="2883758" y="4206975"/>
            <a:ext cx="2876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chemeClr val="bg1"/>
                </a:solidFill>
              </a:rPr>
              <a:t>AIR-NSO.RU</a:t>
            </a:r>
            <a:endParaRPr lang="ru-RU" sz="18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Наш сайт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B0FFEDC-52FC-4C14-8597-A4A0A038B5CC}"/>
              </a:ext>
            </a:extLst>
          </p:cNvPr>
          <p:cNvSpPr txBox="1"/>
          <p:nvPr/>
        </p:nvSpPr>
        <p:spPr>
          <a:xfrm>
            <a:off x="1028591" y="778191"/>
            <a:ext cx="103155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400" b="1" dirty="0">
                <a:solidFill>
                  <a:prstClr val="white"/>
                </a:solidFill>
                <a:latin typeface="+mj-lt"/>
              </a:rPr>
              <a:t>Контакты</a:t>
            </a:r>
          </a:p>
        </p:txBody>
      </p:sp>
      <p:pic>
        <p:nvPicPr>
          <p:cNvPr id="36" name="Рисунок 35" descr="Интернет со сплошной заливкой">
            <a:extLst>
              <a:ext uri="{FF2B5EF4-FFF2-40B4-BE49-F238E27FC236}">
                <a16:creationId xmlns:a16="http://schemas.microsoft.com/office/drawing/2014/main" id="{5B3F75A3-C406-43BE-AAA1-70C38089268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596512" y="4049664"/>
            <a:ext cx="998652" cy="99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689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22D6FC04-2E43-4C00-8E39-109B9D5920CB}"/>
              </a:ext>
            </a:extLst>
          </p:cNvPr>
          <p:cNvSpPr/>
          <p:nvPr/>
        </p:nvSpPr>
        <p:spPr>
          <a:xfrm>
            <a:off x="0" y="0"/>
            <a:ext cx="12177417" cy="1130958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B40EBB00-CDE0-456E-82B9-2A843D32FC85}"/>
              </a:ext>
            </a:extLst>
          </p:cNvPr>
          <p:cNvSpPr/>
          <p:nvPr/>
        </p:nvSpPr>
        <p:spPr>
          <a:xfrm>
            <a:off x="-27805" y="0"/>
            <a:ext cx="5621951" cy="687851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8" name="Picture 14">
            <a:extLst>
              <a:ext uri="{FF2B5EF4-FFF2-40B4-BE49-F238E27FC236}">
                <a16:creationId xmlns:a16="http://schemas.microsoft.com/office/drawing/2014/main" id="{09A3D4FE-8A73-D1E9-D719-4AA1E2E77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146" y="5521202"/>
            <a:ext cx="951301" cy="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35B491AD-8F3E-70F3-B42A-4E587A365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953" y="5994196"/>
            <a:ext cx="1524899" cy="62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Google Shape;106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25499" y="4351121"/>
            <a:ext cx="4467774" cy="226958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107" name="Google Shape;107;p2"/>
          <p:cNvPicPr preferRelativeResize="0"/>
          <p:nvPr/>
        </p:nvPicPr>
        <p:blipFill rotWithShape="1">
          <a:blip r:embed="rId6">
            <a:alphaModFix/>
          </a:blip>
          <a:srcRect r="4132"/>
          <a:stretch/>
        </p:blipFill>
        <p:spPr>
          <a:xfrm>
            <a:off x="4238215" y="1046790"/>
            <a:ext cx="7953786" cy="4751906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</p:pic>
      <p:sp>
        <p:nvSpPr>
          <p:cNvPr id="110" name="Google Shape;110;p2"/>
          <p:cNvSpPr txBox="1"/>
          <p:nvPr/>
        </p:nvSpPr>
        <p:spPr>
          <a:xfrm>
            <a:off x="289735" y="1290690"/>
            <a:ext cx="5621951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</a:pPr>
            <a:r>
              <a:rPr lang="ru-RU" sz="1700" dirty="0">
                <a:solidFill>
                  <a:schemeClr val="bg1"/>
                </a:solidFill>
                <a:latin typeface="+mj-lt"/>
                <a:sym typeface="Arial"/>
              </a:rPr>
              <a:t>Регион расположен в географическом центре Российской Федерации и граничит с Алтайским краем, Кемеровской, Омской, Томской областями, </a:t>
            </a:r>
            <a:endParaRPr sz="1700" dirty="0">
              <a:solidFill>
                <a:schemeClr val="bg1"/>
              </a:solidFill>
              <a:latin typeface="+mj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</a:pPr>
            <a:r>
              <a:rPr lang="ru-RU" sz="1700" dirty="0">
                <a:solidFill>
                  <a:schemeClr val="bg1"/>
                </a:solidFill>
                <a:latin typeface="+mj-lt"/>
                <a:sym typeface="Arial"/>
              </a:rPr>
              <a:t>имеет общую границу с Казахстаном.</a:t>
            </a:r>
            <a:endParaRPr sz="1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385150" y="2694223"/>
            <a:ext cx="2679700" cy="695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</a:pPr>
            <a:r>
              <a:rPr lang="ru-RU" sz="2000" b="1" dirty="0">
                <a:solidFill>
                  <a:schemeClr val="bg1"/>
                </a:solidFill>
                <a:latin typeface="+mj-lt"/>
                <a:sym typeface="Arial"/>
              </a:rPr>
              <a:t>Площадь</a:t>
            </a:r>
            <a:r>
              <a:rPr lang="ru-RU" sz="2000" dirty="0">
                <a:solidFill>
                  <a:schemeClr val="bg1"/>
                </a:solidFill>
                <a:latin typeface="+mj-lt"/>
                <a:sym typeface="Arial"/>
              </a:rPr>
              <a:t>	</a:t>
            </a:r>
            <a:endParaRPr sz="2000" dirty="0">
              <a:solidFill>
                <a:schemeClr val="bg1"/>
              </a:solidFill>
              <a:latin typeface="+mj-lt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ECD9D"/>
              </a:buClr>
              <a:buSzPts val="2933"/>
              <a:buFont typeface="Arial"/>
              <a:buNone/>
            </a:pPr>
            <a:r>
              <a:rPr lang="ru-RU" sz="2900" dirty="0">
                <a:solidFill>
                  <a:schemeClr val="bg1"/>
                </a:solidFill>
                <a:latin typeface="+mj-lt"/>
                <a:sym typeface="Arial Narrow"/>
              </a:rPr>
              <a:t>177 800 кв. км</a:t>
            </a:r>
            <a:endParaRPr sz="2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390977" y="3605411"/>
            <a:ext cx="3412067" cy="715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</a:pPr>
            <a:r>
              <a:rPr lang="ru-RU" sz="2000" b="1" dirty="0">
                <a:solidFill>
                  <a:schemeClr val="bg1"/>
                </a:solidFill>
                <a:latin typeface="+mj-lt"/>
                <a:sym typeface="Arial"/>
              </a:rPr>
              <a:t>Население</a:t>
            </a:r>
            <a:endParaRPr sz="2000" b="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80000"/>
              </a:lnSpc>
              <a:buClr>
                <a:srgbClr val="2ECD9D"/>
              </a:buClr>
              <a:buSzPts val="2933"/>
            </a:pPr>
            <a:r>
              <a:rPr lang="ru-RU" sz="2900" dirty="0">
                <a:solidFill>
                  <a:schemeClr val="bg1"/>
                </a:solidFill>
                <a:latin typeface="+mj-lt"/>
                <a:sym typeface="Arial Narrow"/>
              </a:rPr>
              <a:t>2,8 млн человек</a:t>
            </a:r>
            <a:endParaRPr sz="2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390976" y="4569349"/>
            <a:ext cx="3412067" cy="699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80000"/>
              </a:lnSpc>
              <a:buClr>
                <a:srgbClr val="3F3F3F"/>
              </a:buClr>
              <a:buSzPts val="2000"/>
            </a:pPr>
            <a:r>
              <a:rPr lang="ru-RU" sz="2000" b="1" dirty="0">
                <a:solidFill>
                  <a:schemeClr val="bg1"/>
                </a:solidFill>
                <a:latin typeface="+mj-lt"/>
                <a:sym typeface="Arial"/>
              </a:rPr>
              <a:t>Городское население</a:t>
            </a:r>
            <a:endParaRPr sz="2000" b="1" dirty="0">
              <a:solidFill>
                <a:schemeClr val="bg1"/>
              </a:solidFill>
              <a:latin typeface="+mj-lt"/>
            </a:endParaRPr>
          </a:p>
          <a:p>
            <a:pPr marR="0" lv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ECD9D"/>
              </a:buClr>
              <a:buSzPts val="2933"/>
              <a:buFont typeface="Arial"/>
              <a:buNone/>
            </a:pPr>
            <a:r>
              <a:rPr lang="ru-RU" sz="2900" dirty="0">
                <a:solidFill>
                  <a:schemeClr val="bg1"/>
                </a:solidFill>
                <a:latin typeface="+mj-lt"/>
                <a:sym typeface="Arial Narrow"/>
              </a:rPr>
              <a:t>79%</a:t>
            </a:r>
            <a:endParaRPr sz="2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5" name="Google Shape;115;p2"/>
          <p:cNvSpPr/>
          <p:nvPr/>
        </p:nvSpPr>
        <p:spPr>
          <a:xfrm flipH="1">
            <a:off x="7643869" y="4939234"/>
            <a:ext cx="69850" cy="78317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20385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7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6" name="Google Shape;116;p2"/>
          <p:cNvSpPr/>
          <p:nvPr/>
        </p:nvSpPr>
        <p:spPr>
          <a:xfrm>
            <a:off x="7044853" y="4297885"/>
            <a:ext cx="1272116" cy="1289049"/>
          </a:xfrm>
          <a:prstGeom prst="ellipse">
            <a:avLst/>
          </a:prstGeom>
          <a:noFill/>
          <a:ln w="28575" cap="flat" cmpd="sng">
            <a:solidFill>
              <a:srgbClr val="4E6CE6"/>
            </a:solidFill>
            <a:prstDash val="sys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7" b="0" i="0" u="none" strike="noStrike" cap="none" dirty="0">
              <a:solidFill>
                <a:srgbClr val="00B05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7" name="Google Shape;117;p2"/>
          <p:cNvSpPr txBox="1"/>
          <p:nvPr/>
        </p:nvSpPr>
        <p:spPr>
          <a:xfrm>
            <a:off x="8322448" y="5667181"/>
            <a:ext cx="3299883" cy="103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13 млн человек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проживает в радиусе </a:t>
            </a:r>
            <a:r>
              <a:rPr lang="ru-RU" sz="2400" b="1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700 км </a:t>
            </a:r>
            <a:r>
              <a:rPr lang="ru-RU" sz="20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от Новосибирска</a:t>
            </a:r>
            <a:endParaRPr/>
          </a:p>
        </p:txBody>
      </p:sp>
      <p:sp>
        <p:nvSpPr>
          <p:cNvPr id="118" name="Google Shape;118;p2"/>
          <p:cNvSpPr/>
          <p:nvPr/>
        </p:nvSpPr>
        <p:spPr>
          <a:xfrm>
            <a:off x="7837728" y="4638509"/>
            <a:ext cx="1469842" cy="3422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"/>
          <p:cNvSpPr txBox="1"/>
          <p:nvPr/>
        </p:nvSpPr>
        <p:spPr>
          <a:xfrm>
            <a:off x="7837728" y="4618301"/>
            <a:ext cx="1968501" cy="37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67" b="1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Новосибирск</a:t>
            </a:r>
            <a:endParaRPr/>
          </a:p>
        </p:txBody>
      </p:sp>
      <p:cxnSp>
        <p:nvCxnSpPr>
          <p:cNvPr id="120" name="Google Shape;120;p2"/>
          <p:cNvCxnSpPr/>
          <p:nvPr/>
        </p:nvCxnSpPr>
        <p:spPr>
          <a:xfrm>
            <a:off x="8010506" y="5502405"/>
            <a:ext cx="357202" cy="540064"/>
          </a:xfrm>
          <a:prstGeom prst="straightConnector1">
            <a:avLst/>
          </a:prstGeom>
          <a:noFill/>
          <a:ln w="28575" cap="flat" cmpd="sng">
            <a:solidFill>
              <a:srgbClr val="4E6CE6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121" name="Google Shape;121;p2"/>
          <p:cNvCxnSpPr/>
          <p:nvPr/>
        </p:nvCxnSpPr>
        <p:spPr>
          <a:xfrm rot="10800000" flipH="1">
            <a:off x="8357111" y="6026391"/>
            <a:ext cx="3018367" cy="12700"/>
          </a:xfrm>
          <a:prstGeom prst="straightConnector1">
            <a:avLst/>
          </a:prstGeom>
          <a:noFill/>
          <a:ln w="28575" cap="flat" cmpd="sng">
            <a:solidFill>
              <a:srgbClr val="4E6CE6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122" name="Google Shape;122;p2"/>
          <p:cNvSpPr txBox="1"/>
          <p:nvPr/>
        </p:nvSpPr>
        <p:spPr>
          <a:xfrm>
            <a:off x="5842084" y="5298690"/>
            <a:ext cx="1590675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Казахстан</a:t>
            </a:r>
            <a:endParaRPr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29F8DB-16F7-AC51-AEE3-80BA5757C898}"/>
              </a:ext>
            </a:extLst>
          </p:cNvPr>
          <p:cNvSpPr txBox="1"/>
          <p:nvPr/>
        </p:nvSpPr>
        <p:spPr>
          <a:xfrm>
            <a:off x="275167" y="116042"/>
            <a:ext cx="89046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67"/>
              <a:buFont typeface="Arial"/>
              <a:buNone/>
            </a:pPr>
            <a:r>
              <a:rPr lang="ru-RU" sz="2000" b="1" dirty="0">
                <a:solidFill>
                  <a:schemeClr val="bg1"/>
                </a:solidFill>
                <a:latin typeface="+mj-lt"/>
                <a:cs typeface="Arial"/>
                <a:sym typeface="Arial"/>
              </a:rPr>
              <a:t>НОВОСИБИРСКАЯ ОБЛАСТЬ – </a:t>
            </a:r>
            <a:endParaRPr lang="ru-RU" sz="2000" b="1" dirty="0">
              <a:solidFill>
                <a:schemeClr val="bg1"/>
              </a:solidFill>
              <a:latin typeface="+mj-lt"/>
              <a:cs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ru-RU" sz="2000" b="1" dirty="0">
                <a:solidFill>
                  <a:schemeClr val="bg1"/>
                </a:solidFill>
                <a:latin typeface="+mj-lt"/>
                <a:cs typeface="Arial"/>
                <a:sym typeface="Arial"/>
              </a:rPr>
              <a:t>один из крупнейших, динамично развивающихся регионов России </a:t>
            </a:r>
            <a:endParaRPr lang="ru-RU" sz="2000" b="1" dirty="0">
              <a:solidFill>
                <a:schemeClr val="bg1"/>
              </a:solidFill>
              <a:latin typeface="+mj-lt"/>
              <a:cs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4417949-515A-3278-AAA1-8BBB06E2B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35" y="5497364"/>
            <a:ext cx="808076" cy="63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9B44FAC-B4B1-8638-A7EA-1B77DD378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418" y="5622637"/>
            <a:ext cx="896576" cy="38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31ECB43-F92A-75B4-D5D5-FA42E112D5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5" t="32086" r="9530" b="32446"/>
          <a:stretch/>
        </p:blipFill>
        <p:spPr bwMode="auto">
          <a:xfrm>
            <a:off x="489845" y="6185899"/>
            <a:ext cx="1255742" cy="31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48A13515-C9BD-96C3-3C58-BC54F3F05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051" y="6229299"/>
            <a:ext cx="1219830" cy="27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8201F752-0E52-4F4B-90AB-F94E23CA6750}"/>
              </a:ext>
            </a:extLst>
          </p:cNvPr>
          <p:cNvSpPr/>
          <p:nvPr/>
        </p:nvSpPr>
        <p:spPr>
          <a:xfrm>
            <a:off x="0" y="0"/>
            <a:ext cx="12177417" cy="1130958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8"/>
          <p:cNvSpPr txBox="1">
            <a:spLocks noChangeArrowheads="1"/>
          </p:cNvSpPr>
          <p:nvPr/>
        </p:nvSpPr>
        <p:spPr bwMode="auto">
          <a:xfrm>
            <a:off x="189442" y="199688"/>
            <a:ext cx="11813116" cy="93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824" tIns="34412" rIns="68824" bIns="3441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chemeClr val="bg1"/>
                </a:solidFill>
                <a:latin typeface="+mj-lt"/>
                <a:cs typeface="Arial"/>
              </a:rPr>
              <a:t>ОСНОВНЫЕ ЭКОНОМИЧЕСКИЕ ПОКАЗАТЕЛИ </a:t>
            </a:r>
            <a:br>
              <a:rPr lang="ru-RU" altLang="ru-RU" sz="2800" b="1" dirty="0">
                <a:solidFill>
                  <a:schemeClr val="bg1"/>
                </a:solidFill>
                <a:latin typeface="+mj-lt"/>
                <a:cs typeface="Arial"/>
              </a:rPr>
            </a:br>
            <a:r>
              <a:rPr lang="ru-RU" altLang="ru-RU" sz="2800" b="1" dirty="0">
                <a:solidFill>
                  <a:schemeClr val="bg1"/>
                </a:solidFill>
                <a:latin typeface="+mj-lt"/>
                <a:cs typeface="Arial"/>
              </a:rPr>
              <a:t>Новосибирской области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8E04AFE-0B26-4436-8C26-812926296BCD}"/>
              </a:ext>
            </a:extLst>
          </p:cNvPr>
          <p:cNvGrpSpPr/>
          <p:nvPr/>
        </p:nvGrpSpPr>
        <p:grpSpPr>
          <a:xfrm>
            <a:off x="441544" y="2715639"/>
            <a:ext cx="3529282" cy="1016978"/>
            <a:chOff x="794403" y="2567567"/>
            <a:chExt cx="2733798" cy="818553"/>
          </a:xfrm>
        </p:grpSpPr>
        <p:sp>
          <p:nvSpPr>
            <p:cNvPr id="5" name="object 10">
              <a:extLst>
                <a:ext uri="{FF2B5EF4-FFF2-40B4-BE49-F238E27FC236}">
                  <a16:creationId xmlns:a16="http://schemas.microsoft.com/office/drawing/2014/main" id="{D2789473-706A-40D0-BF80-CF77B0E253DA}"/>
                </a:ext>
              </a:extLst>
            </p:cNvPr>
            <p:cNvSpPr/>
            <p:nvPr/>
          </p:nvSpPr>
          <p:spPr>
            <a:xfrm>
              <a:off x="2220623" y="3345258"/>
              <a:ext cx="950961" cy="948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75"/>
            </a:p>
          </p:txBody>
        </p:sp>
        <p:sp>
          <p:nvSpPr>
            <p:cNvPr id="6" name="object 11">
              <a:extLst>
                <a:ext uri="{FF2B5EF4-FFF2-40B4-BE49-F238E27FC236}">
                  <a16:creationId xmlns:a16="http://schemas.microsoft.com/office/drawing/2014/main" id="{DED0B41E-AD06-4B93-B861-E7093183657C}"/>
                </a:ext>
              </a:extLst>
            </p:cNvPr>
            <p:cNvSpPr/>
            <p:nvPr/>
          </p:nvSpPr>
          <p:spPr>
            <a:xfrm>
              <a:off x="3171584" y="3345262"/>
              <a:ext cx="9749" cy="948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75"/>
            </a:p>
          </p:txBody>
        </p: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DE0EF383-1D82-440E-8514-49B62CEF9F4A}"/>
                </a:ext>
              </a:extLst>
            </p:cNvPr>
            <p:cNvGrpSpPr/>
            <p:nvPr/>
          </p:nvGrpSpPr>
          <p:grpSpPr>
            <a:xfrm>
              <a:off x="794403" y="2567567"/>
              <a:ext cx="2721059" cy="818553"/>
              <a:chOff x="789033" y="3099777"/>
              <a:chExt cx="2040794" cy="613915"/>
            </a:xfrm>
          </p:grpSpPr>
          <p:sp>
            <p:nvSpPr>
              <p:cNvPr id="10" name="object 37">
                <a:extLst>
                  <a:ext uri="{FF2B5EF4-FFF2-40B4-BE49-F238E27FC236}">
                    <a16:creationId xmlns:a16="http://schemas.microsoft.com/office/drawing/2014/main" id="{CED012AE-F6CE-47FE-AC4E-E9B9DA9FD280}"/>
                  </a:ext>
                </a:extLst>
              </p:cNvPr>
              <p:cNvSpPr txBox="1"/>
              <p:nvPr/>
            </p:nvSpPr>
            <p:spPr>
              <a:xfrm>
                <a:off x="1489360" y="3099777"/>
                <a:ext cx="1296711" cy="32109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3222" marR="5289">
                  <a:lnSpc>
                    <a:spcPct val="73700"/>
                  </a:lnSpc>
                </a:pPr>
                <a:r>
                  <a:rPr lang="ru-RU" sz="1249" b="1" dirty="0">
                    <a:solidFill>
                      <a:srgbClr val="575A5A"/>
                    </a:solidFill>
                    <a:latin typeface="Trebuchet MS"/>
                    <a:cs typeface="Trebuchet MS"/>
                  </a:rPr>
                  <a:t>Индекс п</a:t>
                </a:r>
                <a:r>
                  <a:rPr sz="1249" b="1" dirty="0" err="1">
                    <a:solidFill>
                      <a:srgbClr val="575A5A"/>
                    </a:solidFill>
                    <a:latin typeface="Trebuchet MS"/>
                    <a:cs typeface="Trebuchet MS"/>
                  </a:rPr>
                  <a:t>ромышленн</a:t>
                </a:r>
                <a:r>
                  <a:rPr lang="ru-RU" sz="1249" b="1" dirty="0">
                    <a:solidFill>
                      <a:srgbClr val="575A5A"/>
                    </a:solidFill>
                    <a:latin typeface="Trebuchet MS"/>
                    <a:cs typeface="Trebuchet MS"/>
                  </a:rPr>
                  <a:t>ого</a:t>
                </a:r>
                <a:r>
                  <a:rPr sz="1249" b="1" dirty="0">
                    <a:solidFill>
                      <a:srgbClr val="575A5A"/>
                    </a:solidFill>
                    <a:latin typeface="Trebuchet MS"/>
                    <a:cs typeface="Trebuchet MS"/>
                  </a:rPr>
                  <a:t>  производство</a:t>
                </a:r>
                <a:endParaRPr sz="1249" dirty="0">
                  <a:latin typeface="Trebuchet MS"/>
                  <a:cs typeface="Trebuchet MS"/>
                </a:endParaRPr>
              </a:p>
            </p:txBody>
          </p:sp>
          <p:grpSp>
            <p:nvGrpSpPr>
              <p:cNvPr id="11" name="Группа 10">
                <a:extLst>
                  <a:ext uri="{FF2B5EF4-FFF2-40B4-BE49-F238E27FC236}">
                    <a16:creationId xmlns:a16="http://schemas.microsoft.com/office/drawing/2014/main" id="{62E5293C-4016-408F-AB8B-8AF36FDEE8E8}"/>
                  </a:ext>
                </a:extLst>
              </p:cNvPr>
              <p:cNvGrpSpPr/>
              <p:nvPr/>
            </p:nvGrpSpPr>
            <p:grpSpPr>
              <a:xfrm>
                <a:off x="789033" y="3102177"/>
                <a:ext cx="583153" cy="583153"/>
                <a:chOff x="789033" y="3102177"/>
                <a:chExt cx="583153" cy="583153"/>
              </a:xfrm>
            </p:grpSpPr>
            <p:sp>
              <p:nvSpPr>
                <p:cNvPr id="17" name="object 73">
                  <a:extLst>
                    <a:ext uri="{FF2B5EF4-FFF2-40B4-BE49-F238E27FC236}">
                      <a16:creationId xmlns:a16="http://schemas.microsoft.com/office/drawing/2014/main" id="{FE1E724A-431C-4183-822A-AF2DFD7B8849}"/>
                    </a:ext>
                  </a:extLst>
                </p:cNvPr>
                <p:cNvSpPr/>
                <p:nvPr/>
              </p:nvSpPr>
              <p:spPr>
                <a:xfrm>
                  <a:off x="789033" y="3102177"/>
                  <a:ext cx="583153" cy="583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" h="746760">
                      <a:moveTo>
                        <a:pt x="0" y="0"/>
                      </a:moveTo>
                      <a:lnTo>
                        <a:pt x="746756" y="0"/>
                      </a:lnTo>
                      <a:lnTo>
                        <a:pt x="746756" y="746758"/>
                      </a:lnTo>
                      <a:lnTo>
                        <a:pt x="0" y="7467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10800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875"/>
                </a:p>
              </p:txBody>
            </p:sp>
            <p:sp>
              <p:nvSpPr>
                <p:cNvPr id="18" name="object 74">
                  <a:extLst>
                    <a:ext uri="{FF2B5EF4-FFF2-40B4-BE49-F238E27FC236}">
                      <a16:creationId xmlns:a16="http://schemas.microsoft.com/office/drawing/2014/main" id="{B010A18F-FB31-4CD4-BD88-FBAE45CBC3BA}"/>
                    </a:ext>
                  </a:extLst>
                </p:cNvPr>
                <p:cNvSpPr/>
                <p:nvPr/>
              </p:nvSpPr>
              <p:spPr>
                <a:xfrm>
                  <a:off x="892601" y="3545562"/>
                  <a:ext cx="170086" cy="55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805" h="71120">
                      <a:moveTo>
                        <a:pt x="0" y="0"/>
                      </a:moveTo>
                      <a:lnTo>
                        <a:pt x="217504" y="0"/>
                      </a:lnTo>
                      <a:lnTo>
                        <a:pt x="217504" y="70895"/>
                      </a:lnTo>
                      <a:lnTo>
                        <a:pt x="0" y="70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10800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875"/>
                </a:p>
              </p:txBody>
            </p:sp>
            <p:sp>
              <p:nvSpPr>
                <p:cNvPr id="19" name="object 75">
                  <a:extLst>
                    <a:ext uri="{FF2B5EF4-FFF2-40B4-BE49-F238E27FC236}">
                      <a16:creationId xmlns:a16="http://schemas.microsoft.com/office/drawing/2014/main" id="{C94A97A5-1338-4AC1-B6F9-030BE5607F1F}"/>
                    </a:ext>
                  </a:extLst>
                </p:cNvPr>
                <p:cNvSpPr/>
                <p:nvPr/>
              </p:nvSpPr>
              <p:spPr>
                <a:xfrm>
                  <a:off x="892311" y="3430368"/>
                  <a:ext cx="47604" cy="113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59" h="144779">
                      <a:moveTo>
                        <a:pt x="60815" y="0"/>
                      </a:moveTo>
                      <a:lnTo>
                        <a:pt x="0" y="144557"/>
                      </a:lnTo>
                    </a:path>
                  </a:pathLst>
                </a:custGeom>
                <a:ln w="10800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875"/>
                </a:p>
              </p:txBody>
            </p:sp>
            <p:sp>
              <p:nvSpPr>
                <p:cNvPr id="20" name="object 76">
                  <a:extLst>
                    <a:ext uri="{FF2B5EF4-FFF2-40B4-BE49-F238E27FC236}">
                      <a16:creationId xmlns:a16="http://schemas.microsoft.com/office/drawing/2014/main" id="{BEFE29CD-26C7-4479-9C71-3BF2D2463AE7}"/>
                    </a:ext>
                  </a:extLst>
                </p:cNvPr>
                <p:cNvSpPr/>
                <p:nvPr/>
              </p:nvSpPr>
              <p:spPr>
                <a:xfrm>
                  <a:off x="1019375" y="3450406"/>
                  <a:ext cx="0" cy="95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121920">
                      <a:moveTo>
                        <a:pt x="0" y="121852"/>
                      </a:moveTo>
                      <a:lnTo>
                        <a:pt x="0" y="0"/>
                      </a:lnTo>
                    </a:path>
                  </a:pathLst>
                </a:custGeom>
                <a:ln w="10800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875"/>
                </a:p>
              </p:txBody>
            </p:sp>
            <p:sp>
              <p:nvSpPr>
                <p:cNvPr id="21" name="object 77">
                  <a:extLst>
                    <a:ext uri="{FF2B5EF4-FFF2-40B4-BE49-F238E27FC236}">
                      <a16:creationId xmlns:a16="http://schemas.microsoft.com/office/drawing/2014/main" id="{F4C265FE-8152-47E3-BC23-0E1D158A848B}"/>
                    </a:ext>
                  </a:extLst>
                </p:cNvPr>
                <p:cNvSpPr/>
                <p:nvPr/>
              </p:nvSpPr>
              <p:spPr>
                <a:xfrm>
                  <a:off x="939904" y="3382643"/>
                  <a:ext cx="87275" cy="8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759" h="111760">
                      <a:moveTo>
                        <a:pt x="55759" y="0"/>
                      </a:moveTo>
                      <a:lnTo>
                        <a:pt x="77462" y="4381"/>
                      </a:lnTo>
                      <a:lnTo>
                        <a:pt x="95185" y="16330"/>
                      </a:lnTo>
                      <a:lnTo>
                        <a:pt x="107134" y="34053"/>
                      </a:lnTo>
                      <a:lnTo>
                        <a:pt x="111516" y="55756"/>
                      </a:lnTo>
                      <a:lnTo>
                        <a:pt x="107134" y="77460"/>
                      </a:lnTo>
                      <a:lnTo>
                        <a:pt x="95185" y="95184"/>
                      </a:lnTo>
                      <a:lnTo>
                        <a:pt x="77462" y="107134"/>
                      </a:lnTo>
                      <a:lnTo>
                        <a:pt x="55759" y="111516"/>
                      </a:lnTo>
                      <a:lnTo>
                        <a:pt x="34055" y="107134"/>
                      </a:lnTo>
                      <a:lnTo>
                        <a:pt x="16332" y="95184"/>
                      </a:lnTo>
                      <a:lnTo>
                        <a:pt x="4382" y="77460"/>
                      </a:lnTo>
                      <a:lnTo>
                        <a:pt x="0" y="55756"/>
                      </a:lnTo>
                      <a:lnTo>
                        <a:pt x="4382" y="34053"/>
                      </a:lnTo>
                      <a:lnTo>
                        <a:pt x="16332" y="16330"/>
                      </a:lnTo>
                      <a:lnTo>
                        <a:pt x="34055" y="4381"/>
                      </a:lnTo>
                      <a:lnTo>
                        <a:pt x="55759" y="0"/>
                      </a:lnTo>
                      <a:close/>
                    </a:path>
                  </a:pathLst>
                </a:custGeom>
                <a:ln w="10800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875"/>
                </a:p>
              </p:txBody>
            </p:sp>
            <p:sp>
              <p:nvSpPr>
                <p:cNvPr id="22" name="object 78">
                  <a:extLst>
                    <a:ext uri="{FF2B5EF4-FFF2-40B4-BE49-F238E27FC236}">
                      <a16:creationId xmlns:a16="http://schemas.microsoft.com/office/drawing/2014/main" id="{46AD00A5-FD46-47A5-8678-D574B6ABC5D7}"/>
                    </a:ext>
                  </a:extLst>
                </p:cNvPr>
                <p:cNvSpPr/>
                <p:nvPr/>
              </p:nvSpPr>
              <p:spPr>
                <a:xfrm>
                  <a:off x="962674" y="3405414"/>
                  <a:ext cx="41654" cy="4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40" h="53339">
                      <a:moveTo>
                        <a:pt x="26600" y="0"/>
                      </a:moveTo>
                      <a:lnTo>
                        <a:pt x="36952" y="2090"/>
                      </a:lnTo>
                      <a:lnTo>
                        <a:pt x="45407" y="7790"/>
                      </a:lnTo>
                      <a:lnTo>
                        <a:pt x="51107" y="16244"/>
                      </a:lnTo>
                      <a:lnTo>
                        <a:pt x="53197" y="26597"/>
                      </a:lnTo>
                      <a:lnTo>
                        <a:pt x="51107" y="36951"/>
                      </a:lnTo>
                      <a:lnTo>
                        <a:pt x="45407" y="45406"/>
                      </a:lnTo>
                      <a:lnTo>
                        <a:pt x="36952" y="51107"/>
                      </a:lnTo>
                      <a:lnTo>
                        <a:pt x="26600" y="53197"/>
                      </a:lnTo>
                      <a:lnTo>
                        <a:pt x="16245" y="51107"/>
                      </a:lnTo>
                      <a:lnTo>
                        <a:pt x="7790" y="45406"/>
                      </a:lnTo>
                      <a:lnTo>
                        <a:pt x="2090" y="36951"/>
                      </a:lnTo>
                      <a:lnTo>
                        <a:pt x="0" y="26597"/>
                      </a:lnTo>
                      <a:lnTo>
                        <a:pt x="2090" y="16244"/>
                      </a:lnTo>
                      <a:lnTo>
                        <a:pt x="7790" y="7790"/>
                      </a:lnTo>
                      <a:lnTo>
                        <a:pt x="16245" y="2090"/>
                      </a:lnTo>
                      <a:lnTo>
                        <a:pt x="26600" y="0"/>
                      </a:lnTo>
                      <a:close/>
                    </a:path>
                  </a:pathLst>
                </a:custGeom>
                <a:ln w="10800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875"/>
                </a:p>
              </p:txBody>
            </p:sp>
            <p:sp>
              <p:nvSpPr>
                <p:cNvPr id="23" name="object 79">
                  <a:extLst>
                    <a:ext uri="{FF2B5EF4-FFF2-40B4-BE49-F238E27FC236}">
                      <a16:creationId xmlns:a16="http://schemas.microsoft.com/office/drawing/2014/main" id="{AA1A299D-9A21-40F1-806E-BC7EBB24BE03}"/>
                    </a:ext>
                  </a:extLst>
                </p:cNvPr>
                <p:cNvSpPr/>
                <p:nvPr/>
              </p:nvSpPr>
              <p:spPr>
                <a:xfrm>
                  <a:off x="955939" y="3253605"/>
                  <a:ext cx="51075" cy="134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05" h="172085">
                      <a:moveTo>
                        <a:pt x="64987" y="172069"/>
                      </a:moveTo>
                      <a:lnTo>
                        <a:pt x="0" y="0"/>
                      </a:lnTo>
                    </a:path>
                  </a:pathLst>
                </a:custGeom>
                <a:ln w="10800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875"/>
                </a:p>
              </p:txBody>
            </p:sp>
            <p:sp>
              <p:nvSpPr>
                <p:cNvPr id="24" name="object 80">
                  <a:extLst>
                    <a:ext uri="{FF2B5EF4-FFF2-40B4-BE49-F238E27FC236}">
                      <a16:creationId xmlns:a16="http://schemas.microsoft.com/office/drawing/2014/main" id="{BA252F77-BCD8-4AC0-825D-497197BE5C34}"/>
                    </a:ext>
                  </a:extLst>
                </p:cNvPr>
                <p:cNvSpPr/>
                <p:nvPr/>
              </p:nvSpPr>
              <p:spPr>
                <a:xfrm>
                  <a:off x="871853" y="3194638"/>
                  <a:ext cx="87275" cy="8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759" h="111760">
                      <a:moveTo>
                        <a:pt x="55756" y="0"/>
                      </a:moveTo>
                      <a:lnTo>
                        <a:pt x="77461" y="4382"/>
                      </a:lnTo>
                      <a:lnTo>
                        <a:pt x="95185" y="16332"/>
                      </a:lnTo>
                      <a:lnTo>
                        <a:pt x="107135" y="34055"/>
                      </a:lnTo>
                      <a:lnTo>
                        <a:pt x="111517" y="55759"/>
                      </a:lnTo>
                      <a:lnTo>
                        <a:pt x="107135" y="77462"/>
                      </a:lnTo>
                      <a:lnTo>
                        <a:pt x="95185" y="95185"/>
                      </a:lnTo>
                      <a:lnTo>
                        <a:pt x="77461" y="107134"/>
                      </a:lnTo>
                      <a:lnTo>
                        <a:pt x="55756" y="111516"/>
                      </a:lnTo>
                      <a:lnTo>
                        <a:pt x="34054" y="107134"/>
                      </a:lnTo>
                      <a:lnTo>
                        <a:pt x="16331" y="95185"/>
                      </a:lnTo>
                      <a:lnTo>
                        <a:pt x="4381" y="77462"/>
                      </a:lnTo>
                      <a:lnTo>
                        <a:pt x="0" y="55759"/>
                      </a:lnTo>
                      <a:lnTo>
                        <a:pt x="4381" y="34055"/>
                      </a:lnTo>
                      <a:lnTo>
                        <a:pt x="16331" y="16332"/>
                      </a:lnTo>
                      <a:lnTo>
                        <a:pt x="34054" y="4382"/>
                      </a:lnTo>
                      <a:lnTo>
                        <a:pt x="55756" y="0"/>
                      </a:lnTo>
                      <a:close/>
                    </a:path>
                  </a:pathLst>
                </a:custGeom>
                <a:ln w="10800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875"/>
                </a:p>
              </p:txBody>
            </p:sp>
            <p:sp>
              <p:nvSpPr>
                <p:cNvPr id="25" name="object 81">
                  <a:extLst>
                    <a:ext uri="{FF2B5EF4-FFF2-40B4-BE49-F238E27FC236}">
                      <a16:creationId xmlns:a16="http://schemas.microsoft.com/office/drawing/2014/main" id="{7B96AA85-2F83-449C-A6FA-9DC7982F5008}"/>
                    </a:ext>
                  </a:extLst>
                </p:cNvPr>
                <p:cNvSpPr/>
                <p:nvPr/>
              </p:nvSpPr>
              <p:spPr>
                <a:xfrm>
                  <a:off x="902642" y="3225428"/>
                  <a:ext cx="25786" cy="25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19" h="33020">
                      <a:moveTo>
                        <a:pt x="16329" y="0"/>
                      </a:moveTo>
                      <a:lnTo>
                        <a:pt x="25351" y="0"/>
                      </a:lnTo>
                      <a:lnTo>
                        <a:pt x="32663" y="7311"/>
                      </a:lnTo>
                      <a:lnTo>
                        <a:pt x="32663" y="16332"/>
                      </a:lnTo>
                      <a:lnTo>
                        <a:pt x="32663" y="25350"/>
                      </a:lnTo>
                      <a:lnTo>
                        <a:pt x="25351" y="32661"/>
                      </a:lnTo>
                      <a:lnTo>
                        <a:pt x="16329" y="32661"/>
                      </a:lnTo>
                      <a:lnTo>
                        <a:pt x="7311" y="32661"/>
                      </a:lnTo>
                      <a:lnTo>
                        <a:pt x="0" y="25350"/>
                      </a:lnTo>
                      <a:lnTo>
                        <a:pt x="0" y="16332"/>
                      </a:lnTo>
                      <a:lnTo>
                        <a:pt x="0" y="7311"/>
                      </a:lnTo>
                      <a:lnTo>
                        <a:pt x="7311" y="0"/>
                      </a:lnTo>
                      <a:lnTo>
                        <a:pt x="16329" y="0"/>
                      </a:lnTo>
                      <a:close/>
                    </a:path>
                  </a:pathLst>
                </a:custGeom>
                <a:ln w="10800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875"/>
                </a:p>
              </p:txBody>
            </p:sp>
            <p:sp>
              <p:nvSpPr>
                <p:cNvPr id="26" name="object 82">
                  <a:extLst>
                    <a:ext uri="{FF2B5EF4-FFF2-40B4-BE49-F238E27FC236}">
                      <a16:creationId xmlns:a16="http://schemas.microsoft.com/office/drawing/2014/main" id="{8331D95B-D81A-4E8D-A1B0-BA0594F4723E}"/>
                    </a:ext>
                  </a:extLst>
                </p:cNvPr>
                <p:cNvSpPr/>
                <p:nvPr/>
              </p:nvSpPr>
              <p:spPr>
                <a:xfrm>
                  <a:off x="896829" y="3276821"/>
                  <a:ext cx="43637" cy="143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80" h="183514">
                      <a:moveTo>
                        <a:pt x="55385" y="183142"/>
                      </a:moveTo>
                      <a:lnTo>
                        <a:pt x="0" y="0"/>
                      </a:lnTo>
                    </a:path>
                  </a:pathLst>
                </a:custGeom>
                <a:ln w="10800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875"/>
                </a:p>
              </p:txBody>
            </p:sp>
            <p:sp>
              <p:nvSpPr>
                <p:cNvPr id="27" name="object 83">
                  <a:extLst>
                    <a:ext uri="{FF2B5EF4-FFF2-40B4-BE49-F238E27FC236}">
                      <a16:creationId xmlns:a16="http://schemas.microsoft.com/office/drawing/2014/main" id="{A91C1CC8-1692-4B8F-91FE-11323C24D8D9}"/>
                    </a:ext>
                  </a:extLst>
                </p:cNvPr>
                <p:cNvSpPr/>
                <p:nvPr/>
              </p:nvSpPr>
              <p:spPr>
                <a:xfrm>
                  <a:off x="958286" y="3249433"/>
                  <a:ext cx="116531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25">
                      <a:moveTo>
                        <a:pt x="149174" y="0"/>
                      </a:moveTo>
                      <a:lnTo>
                        <a:pt x="0" y="0"/>
                      </a:lnTo>
                    </a:path>
                  </a:pathLst>
                </a:custGeom>
                <a:ln w="10800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875"/>
                </a:p>
              </p:txBody>
            </p:sp>
            <p:sp>
              <p:nvSpPr>
                <p:cNvPr id="28" name="object 84">
                  <a:extLst>
                    <a:ext uri="{FF2B5EF4-FFF2-40B4-BE49-F238E27FC236}">
                      <a16:creationId xmlns:a16="http://schemas.microsoft.com/office/drawing/2014/main" id="{F96DE430-6F16-4A36-8A9E-FEF448A9CF8F}"/>
                    </a:ext>
                  </a:extLst>
                </p:cNvPr>
                <p:cNvSpPr/>
                <p:nvPr/>
              </p:nvSpPr>
              <p:spPr>
                <a:xfrm>
                  <a:off x="933488" y="3198540"/>
                  <a:ext cx="141325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75">
                      <a:moveTo>
                        <a:pt x="0" y="0"/>
                      </a:moveTo>
                      <a:lnTo>
                        <a:pt x="180929" y="0"/>
                      </a:lnTo>
                    </a:path>
                  </a:pathLst>
                </a:custGeom>
                <a:ln w="10800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875"/>
                </a:p>
              </p:txBody>
            </p:sp>
            <p:sp>
              <p:nvSpPr>
                <p:cNvPr id="29" name="object 85">
                  <a:extLst>
                    <a:ext uri="{FF2B5EF4-FFF2-40B4-BE49-F238E27FC236}">
                      <a16:creationId xmlns:a16="http://schemas.microsoft.com/office/drawing/2014/main" id="{6CFB1730-91BD-4C6C-9E7D-12ACC097D2C3}"/>
                    </a:ext>
                  </a:extLst>
                </p:cNvPr>
                <p:cNvSpPr/>
                <p:nvPr/>
              </p:nvSpPr>
              <p:spPr>
                <a:xfrm>
                  <a:off x="958286" y="3223482"/>
                  <a:ext cx="116531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25">
                      <a:moveTo>
                        <a:pt x="149174" y="0"/>
                      </a:moveTo>
                      <a:lnTo>
                        <a:pt x="0" y="0"/>
                      </a:lnTo>
                    </a:path>
                  </a:pathLst>
                </a:custGeom>
                <a:ln w="10800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875"/>
                </a:p>
              </p:txBody>
            </p:sp>
            <p:sp>
              <p:nvSpPr>
                <p:cNvPr id="30" name="object 86">
                  <a:extLst>
                    <a:ext uri="{FF2B5EF4-FFF2-40B4-BE49-F238E27FC236}">
                      <a16:creationId xmlns:a16="http://schemas.microsoft.com/office/drawing/2014/main" id="{D824C46F-65ED-4554-A289-F35010C86F05}"/>
                    </a:ext>
                  </a:extLst>
                </p:cNvPr>
                <p:cNvSpPr/>
                <p:nvPr/>
              </p:nvSpPr>
              <p:spPr>
                <a:xfrm>
                  <a:off x="1072033" y="3186581"/>
                  <a:ext cx="32728" cy="75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09" h="96520">
                      <a:moveTo>
                        <a:pt x="0" y="0"/>
                      </a:moveTo>
                      <a:lnTo>
                        <a:pt x="41540" y="0"/>
                      </a:lnTo>
                      <a:lnTo>
                        <a:pt x="41540" y="96004"/>
                      </a:lnTo>
                      <a:lnTo>
                        <a:pt x="0" y="960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10800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875"/>
                </a:p>
              </p:txBody>
            </p:sp>
            <p:sp>
              <p:nvSpPr>
                <p:cNvPr id="31" name="object 87">
                  <a:extLst>
                    <a:ext uri="{FF2B5EF4-FFF2-40B4-BE49-F238E27FC236}">
                      <a16:creationId xmlns:a16="http://schemas.microsoft.com/office/drawing/2014/main" id="{C756E2B2-895A-4CE2-964E-89CBFB8DE203}"/>
                    </a:ext>
                  </a:extLst>
                </p:cNvPr>
                <p:cNvSpPr/>
                <p:nvPr/>
              </p:nvSpPr>
              <p:spPr>
                <a:xfrm>
                  <a:off x="1103325" y="3239639"/>
                  <a:ext cx="8281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044">
                      <a:moveTo>
                        <a:pt x="0" y="0"/>
                      </a:moveTo>
                      <a:lnTo>
                        <a:pt x="105599" y="0"/>
                      </a:lnTo>
                    </a:path>
                  </a:pathLst>
                </a:custGeom>
                <a:ln w="10800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875"/>
                </a:p>
              </p:txBody>
            </p:sp>
            <p:sp>
              <p:nvSpPr>
                <p:cNvPr id="32" name="object 88">
                  <a:extLst>
                    <a:ext uri="{FF2B5EF4-FFF2-40B4-BE49-F238E27FC236}">
                      <a16:creationId xmlns:a16="http://schemas.microsoft.com/office/drawing/2014/main" id="{B6218D54-C512-4AA8-AB1E-91E81899CFBE}"/>
                    </a:ext>
                  </a:extLst>
                </p:cNvPr>
                <p:cNvSpPr/>
                <p:nvPr/>
              </p:nvSpPr>
              <p:spPr>
                <a:xfrm>
                  <a:off x="1103325" y="3208335"/>
                  <a:ext cx="8281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044">
                      <a:moveTo>
                        <a:pt x="105599" y="0"/>
                      </a:moveTo>
                      <a:lnTo>
                        <a:pt x="0" y="0"/>
                      </a:lnTo>
                    </a:path>
                  </a:pathLst>
                </a:custGeom>
                <a:ln w="10800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875"/>
                </a:p>
              </p:txBody>
            </p:sp>
            <p:sp>
              <p:nvSpPr>
                <p:cNvPr id="33" name="object 89">
                  <a:extLst>
                    <a:ext uri="{FF2B5EF4-FFF2-40B4-BE49-F238E27FC236}">
                      <a16:creationId xmlns:a16="http://schemas.microsoft.com/office/drawing/2014/main" id="{D347A040-4A1D-4EE1-856A-4E4F072C3921}"/>
                    </a:ext>
                  </a:extLst>
                </p:cNvPr>
                <p:cNvSpPr/>
                <p:nvPr/>
              </p:nvSpPr>
              <p:spPr>
                <a:xfrm>
                  <a:off x="1183925" y="3190329"/>
                  <a:ext cx="67439" cy="67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59" h="86360">
                      <a:moveTo>
                        <a:pt x="43102" y="0"/>
                      </a:moveTo>
                      <a:lnTo>
                        <a:pt x="59878" y="3387"/>
                      </a:lnTo>
                      <a:lnTo>
                        <a:pt x="73578" y="12623"/>
                      </a:lnTo>
                      <a:lnTo>
                        <a:pt x="82814" y="26324"/>
                      </a:lnTo>
                      <a:lnTo>
                        <a:pt x="86201" y="43102"/>
                      </a:lnTo>
                      <a:lnTo>
                        <a:pt x="82814" y="59879"/>
                      </a:lnTo>
                      <a:lnTo>
                        <a:pt x="73578" y="73578"/>
                      </a:lnTo>
                      <a:lnTo>
                        <a:pt x="59878" y="82815"/>
                      </a:lnTo>
                      <a:lnTo>
                        <a:pt x="43102" y="86202"/>
                      </a:lnTo>
                      <a:lnTo>
                        <a:pt x="26324" y="82815"/>
                      </a:lnTo>
                      <a:lnTo>
                        <a:pt x="12623" y="73578"/>
                      </a:lnTo>
                      <a:lnTo>
                        <a:pt x="3386" y="59879"/>
                      </a:lnTo>
                      <a:lnTo>
                        <a:pt x="0" y="43102"/>
                      </a:lnTo>
                      <a:lnTo>
                        <a:pt x="3386" y="26324"/>
                      </a:lnTo>
                      <a:lnTo>
                        <a:pt x="12623" y="12623"/>
                      </a:lnTo>
                      <a:lnTo>
                        <a:pt x="26324" y="3387"/>
                      </a:lnTo>
                      <a:lnTo>
                        <a:pt x="43102" y="0"/>
                      </a:lnTo>
                      <a:close/>
                    </a:path>
                  </a:pathLst>
                </a:custGeom>
                <a:ln w="10800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875"/>
                </a:p>
              </p:txBody>
            </p:sp>
            <p:sp>
              <p:nvSpPr>
                <p:cNvPr id="34" name="object 90">
                  <a:extLst>
                    <a:ext uri="{FF2B5EF4-FFF2-40B4-BE49-F238E27FC236}">
                      <a16:creationId xmlns:a16="http://schemas.microsoft.com/office/drawing/2014/main" id="{C95DF576-2BF4-443F-96F4-0540C03A671A}"/>
                    </a:ext>
                  </a:extLst>
                </p:cNvPr>
                <p:cNvSpPr/>
                <p:nvPr/>
              </p:nvSpPr>
              <p:spPr>
                <a:xfrm>
                  <a:off x="1203087" y="3253110"/>
                  <a:ext cx="0" cy="64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83185">
                      <a:moveTo>
                        <a:pt x="0" y="0"/>
                      </a:moveTo>
                      <a:lnTo>
                        <a:pt x="0" y="83196"/>
                      </a:lnTo>
                    </a:path>
                  </a:pathLst>
                </a:custGeom>
                <a:ln w="10800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875"/>
                </a:p>
              </p:txBody>
            </p:sp>
            <p:sp>
              <p:nvSpPr>
                <p:cNvPr id="35" name="object 91">
                  <a:extLst>
                    <a:ext uri="{FF2B5EF4-FFF2-40B4-BE49-F238E27FC236}">
                      <a16:creationId xmlns:a16="http://schemas.microsoft.com/office/drawing/2014/main" id="{1B092C01-EDAE-4BEB-AC9D-E39E391167C2}"/>
                    </a:ext>
                  </a:extLst>
                </p:cNvPr>
                <p:cNvSpPr/>
                <p:nvPr/>
              </p:nvSpPr>
              <p:spPr>
                <a:xfrm>
                  <a:off x="1234390" y="3253110"/>
                  <a:ext cx="0" cy="64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83185">
                      <a:moveTo>
                        <a:pt x="0" y="83196"/>
                      </a:moveTo>
                      <a:lnTo>
                        <a:pt x="0" y="0"/>
                      </a:lnTo>
                    </a:path>
                  </a:pathLst>
                </a:custGeom>
                <a:ln w="10800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875"/>
                </a:p>
              </p:txBody>
            </p:sp>
            <p:sp>
              <p:nvSpPr>
                <p:cNvPr id="36" name="object 92">
                  <a:extLst>
                    <a:ext uri="{FF2B5EF4-FFF2-40B4-BE49-F238E27FC236}">
                      <a16:creationId xmlns:a16="http://schemas.microsoft.com/office/drawing/2014/main" id="{861AB11D-5D58-410C-B18E-42014341F67B}"/>
                    </a:ext>
                  </a:extLst>
                </p:cNvPr>
                <p:cNvSpPr/>
                <p:nvPr/>
              </p:nvSpPr>
              <p:spPr>
                <a:xfrm>
                  <a:off x="1190912" y="3313673"/>
                  <a:ext cx="57026" cy="23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30479">
                      <a:moveTo>
                        <a:pt x="72467" y="0"/>
                      </a:moveTo>
                      <a:lnTo>
                        <a:pt x="72467" y="30384"/>
                      </a:lnTo>
                      <a:lnTo>
                        <a:pt x="0" y="30384"/>
                      </a:lnTo>
                      <a:lnTo>
                        <a:pt x="0" y="0"/>
                      </a:lnTo>
                      <a:lnTo>
                        <a:pt x="72467" y="0"/>
                      </a:lnTo>
                      <a:close/>
                    </a:path>
                  </a:pathLst>
                </a:custGeom>
                <a:ln w="10800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875"/>
                </a:p>
              </p:txBody>
            </p:sp>
            <p:sp>
              <p:nvSpPr>
                <p:cNvPr id="37" name="object 93">
                  <a:extLst>
                    <a:ext uri="{FF2B5EF4-FFF2-40B4-BE49-F238E27FC236}">
                      <a16:creationId xmlns:a16="http://schemas.microsoft.com/office/drawing/2014/main" id="{E5D916B6-E8E3-453D-8389-7D9D0192DC8C}"/>
                    </a:ext>
                  </a:extLst>
                </p:cNvPr>
                <p:cNvSpPr/>
                <p:nvPr/>
              </p:nvSpPr>
              <p:spPr>
                <a:xfrm>
                  <a:off x="1162151" y="3336156"/>
                  <a:ext cx="41158" cy="121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05" h="155575">
                      <a:moveTo>
                        <a:pt x="52420" y="0"/>
                      </a:moveTo>
                      <a:lnTo>
                        <a:pt x="52420" y="66582"/>
                      </a:lnTo>
                      <a:lnTo>
                        <a:pt x="0" y="107938"/>
                      </a:lnTo>
                      <a:lnTo>
                        <a:pt x="51696" y="155202"/>
                      </a:lnTo>
                    </a:path>
                  </a:pathLst>
                </a:custGeom>
                <a:ln w="10800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875"/>
                </a:p>
              </p:txBody>
            </p:sp>
            <p:sp>
              <p:nvSpPr>
                <p:cNvPr id="38" name="object 94">
                  <a:extLst>
                    <a:ext uri="{FF2B5EF4-FFF2-40B4-BE49-F238E27FC236}">
                      <a16:creationId xmlns:a16="http://schemas.microsoft.com/office/drawing/2014/main" id="{08563A01-5F26-457A-B1DE-0440078EB99B}"/>
                    </a:ext>
                  </a:extLst>
                </p:cNvPr>
                <p:cNvSpPr/>
                <p:nvPr/>
              </p:nvSpPr>
              <p:spPr>
                <a:xfrm>
                  <a:off x="1232499" y="3336156"/>
                  <a:ext cx="41158" cy="121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05" h="155575">
                      <a:moveTo>
                        <a:pt x="0" y="0"/>
                      </a:moveTo>
                      <a:lnTo>
                        <a:pt x="0" y="66582"/>
                      </a:lnTo>
                      <a:lnTo>
                        <a:pt x="52419" y="107938"/>
                      </a:lnTo>
                      <a:lnTo>
                        <a:pt x="726" y="155202"/>
                      </a:lnTo>
                    </a:path>
                  </a:pathLst>
                </a:custGeom>
                <a:ln w="10800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875"/>
                </a:p>
              </p:txBody>
            </p:sp>
            <p:sp>
              <p:nvSpPr>
                <p:cNvPr id="39" name="object 95">
                  <a:extLst>
                    <a:ext uri="{FF2B5EF4-FFF2-40B4-BE49-F238E27FC236}">
                      <a16:creationId xmlns:a16="http://schemas.microsoft.com/office/drawing/2014/main" id="{CDC4E03B-7071-4B28-80A8-5D71B9E9A14A}"/>
                    </a:ext>
                  </a:extLst>
                </p:cNvPr>
                <p:cNvSpPr/>
                <p:nvPr/>
              </p:nvSpPr>
              <p:spPr>
                <a:xfrm>
                  <a:off x="1151016" y="3545562"/>
                  <a:ext cx="138350" cy="55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164" h="71120">
                      <a:moveTo>
                        <a:pt x="0" y="0"/>
                      </a:moveTo>
                      <a:lnTo>
                        <a:pt x="177159" y="0"/>
                      </a:lnTo>
                      <a:lnTo>
                        <a:pt x="177159" y="70895"/>
                      </a:lnTo>
                      <a:lnTo>
                        <a:pt x="0" y="70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10800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875"/>
                </a:p>
              </p:txBody>
            </p:sp>
            <p:sp>
              <p:nvSpPr>
                <p:cNvPr id="40" name="object 96">
                  <a:extLst>
                    <a:ext uri="{FF2B5EF4-FFF2-40B4-BE49-F238E27FC236}">
                      <a16:creationId xmlns:a16="http://schemas.microsoft.com/office/drawing/2014/main" id="{30762044-4DBC-4AAB-B378-75C2F5A68570}"/>
                    </a:ext>
                  </a:extLst>
                </p:cNvPr>
                <p:cNvSpPr/>
                <p:nvPr/>
              </p:nvSpPr>
              <p:spPr>
                <a:xfrm>
                  <a:off x="1195406" y="3545562"/>
                  <a:ext cx="49588" cy="55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" h="71120">
                      <a:moveTo>
                        <a:pt x="0" y="0"/>
                      </a:moveTo>
                      <a:lnTo>
                        <a:pt x="63475" y="0"/>
                      </a:lnTo>
                      <a:lnTo>
                        <a:pt x="63475" y="70895"/>
                      </a:lnTo>
                      <a:lnTo>
                        <a:pt x="0" y="70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10800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875"/>
                </a:p>
              </p:txBody>
            </p:sp>
            <p:sp>
              <p:nvSpPr>
                <p:cNvPr id="41" name="object 97">
                  <a:extLst>
                    <a:ext uri="{FF2B5EF4-FFF2-40B4-BE49-F238E27FC236}">
                      <a16:creationId xmlns:a16="http://schemas.microsoft.com/office/drawing/2014/main" id="{9EDE1E95-0BC7-4A8F-97AC-6EE325081BEB}"/>
                    </a:ext>
                  </a:extLst>
                </p:cNvPr>
                <p:cNvSpPr/>
                <p:nvPr/>
              </p:nvSpPr>
              <p:spPr>
                <a:xfrm>
                  <a:off x="1195406" y="3494352"/>
                  <a:ext cx="49588" cy="51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" h="66039">
                      <a:moveTo>
                        <a:pt x="0" y="65573"/>
                      </a:moveTo>
                      <a:lnTo>
                        <a:pt x="63475" y="65573"/>
                      </a:lnTo>
                      <a:lnTo>
                        <a:pt x="63475" y="0"/>
                      </a:lnTo>
                      <a:lnTo>
                        <a:pt x="0" y="0"/>
                      </a:lnTo>
                      <a:lnTo>
                        <a:pt x="0" y="65573"/>
                      </a:lnTo>
                      <a:close/>
                    </a:path>
                  </a:pathLst>
                </a:custGeom>
                <a:ln w="10800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875"/>
                </a:p>
              </p:txBody>
            </p:sp>
          </p:grpSp>
          <p:sp>
            <p:nvSpPr>
              <p:cNvPr id="12" name="object 249">
                <a:extLst>
                  <a:ext uri="{FF2B5EF4-FFF2-40B4-BE49-F238E27FC236}">
                    <a16:creationId xmlns:a16="http://schemas.microsoft.com/office/drawing/2014/main" id="{701A2E2A-B6F3-48DA-B81A-03714E6B8FB6}"/>
                  </a:ext>
                </a:extLst>
              </p:cNvPr>
              <p:cNvSpPr txBox="1"/>
              <p:nvPr/>
            </p:nvSpPr>
            <p:spPr>
              <a:xfrm>
                <a:off x="2369652" y="3575192"/>
                <a:ext cx="460175" cy="13850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3222"/>
                <a:r>
                  <a:rPr sz="1200" b="1" dirty="0">
                    <a:latin typeface="Trebuchet MS"/>
                    <a:cs typeface="Trebuchet MS"/>
                  </a:rPr>
                  <a:t>1</a:t>
                </a:r>
                <a:r>
                  <a:rPr lang="ru-RU" sz="1200" b="1" dirty="0">
                    <a:latin typeface="Trebuchet MS"/>
                    <a:cs typeface="Trebuchet MS"/>
                  </a:rPr>
                  <a:t>07</a:t>
                </a:r>
                <a:r>
                  <a:rPr sz="1200" b="1" dirty="0">
                    <a:latin typeface="Trebuchet MS"/>
                    <a:cs typeface="Trebuchet MS"/>
                  </a:rPr>
                  <a:t>,</a:t>
                </a:r>
                <a:r>
                  <a:rPr lang="ru-RU" sz="1200" b="1" dirty="0">
                    <a:latin typeface="Trebuchet MS"/>
                    <a:cs typeface="Trebuchet MS"/>
                  </a:rPr>
                  <a:t>5</a:t>
                </a:r>
                <a:r>
                  <a:rPr sz="1200" b="1" spc="-104" dirty="0">
                    <a:latin typeface="Trebuchet MS"/>
                    <a:cs typeface="Trebuchet MS"/>
                  </a:rPr>
                  <a:t> </a:t>
                </a:r>
                <a:r>
                  <a:rPr sz="1200" b="1" spc="-5" dirty="0">
                    <a:latin typeface="Trebuchet MS"/>
                    <a:cs typeface="Trebuchet MS"/>
                  </a:rPr>
                  <a:t>%</a:t>
                </a:r>
                <a:endParaRPr sz="1200" dirty="0">
                  <a:latin typeface="Trebuchet MS"/>
                  <a:cs typeface="Trebuchet MS"/>
                </a:endParaRPr>
              </a:p>
            </p:txBody>
          </p:sp>
          <p:sp>
            <p:nvSpPr>
              <p:cNvPr id="13" name="object 259">
                <a:extLst>
                  <a:ext uri="{FF2B5EF4-FFF2-40B4-BE49-F238E27FC236}">
                    <a16:creationId xmlns:a16="http://schemas.microsoft.com/office/drawing/2014/main" id="{78B0F324-7691-4437-ABF2-9A9288C79B6A}"/>
                  </a:ext>
                </a:extLst>
              </p:cNvPr>
              <p:cNvSpPr/>
              <p:nvPr/>
            </p:nvSpPr>
            <p:spPr>
              <a:xfrm>
                <a:off x="1732559" y="3461521"/>
                <a:ext cx="546754" cy="82312"/>
              </a:xfrm>
              <a:custGeom>
                <a:avLst/>
                <a:gdLst/>
                <a:ahLst/>
                <a:cxnLst/>
                <a:rect l="l" t="t" r="r" b="b"/>
                <a:pathLst>
                  <a:path w="687069" h="105410">
                    <a:moveTo>
                      <a:pt x="0" y="0"/>
                    </a:moveTo>
                    <a:lnTo>
                      <a:pt x="686793" y="0"/>
                    </a:lnTo>
                    <a:lnTo>
                      <a:pt x="686793" y="104979"/>
                    </a:lnTo>
                    <a:lnTo>
                      <a:pt x="0" y="1049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</p:spPr>
            <p:txBody>
              <a:bodyPr wrap="square" lIns="0" tIns="0" rIns="0" bIns="0" rtlCol="0"/>
              <a:lstStyle/>
              <a:p>
                <a:endParaRPr sz="1875"/>
              </a:p>
            </p:txBody>
          </p:sp>
          <p:sp>
            <p:nvSpPr>
              <p:cNvPr id="14" name="object 261">
                <a:extLst>
                  <a:ext uri="{FF2B5EF4-FFF2-40B4-BE49-F238E27FC236}">
                    <a16:creationId xmlns:a16="http://schemas.microsoft.com/office/drawing/2014/main" id="{A216D19F-ECA8-4C93-80B5-E919B62E6341}"/>
                  </a:ext>
                </a:extLst>
              </p:cNvPr>
              <p:cNvSpPr/>
              <p:nvPr/>
            </p:nvSpPr>
            <p:spPr>
              <a:xfrm>
                <a:off x="1737317" y="3575298"/>
                <a:ext cx="608315" cy="77663"/>
              </a:xfrm>
              <a:custGeom>
                <a:avLst/>
                <a:gdLst/>
                <a:ahLst/>
                <a:cxnLst/>
                <a:rect l="l" t="t" r="r" b="b"/>
                <a:pathLst>
                  <a:path w="1054100" h="105410">
                    <a:moveTo>
                      <a:pt x="0" y="0"/>
                    </a:moveTo>
                    <a:lnTo>
                      <a:pt x="1053514" y="0"/>
                    </a:lnTo>
                    <a:lnTo>
                      <a:pt x="1053514" y="104983"/>
                    </a:lnTo>
                    <a:lnTo>
                      <a:pt x="0" y="1049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9D18E"/>
              </a:solidFill>
            </p:spPr>
            <p:txBody>
              <a:bodyPr wrap="square" lIns="0" tIns="0" rIns="0" bIns="0" rtlCol="0"/>
              <a:lstStyle/>
              <a:p>
                <a:endParaRPr sz="1875"/>
              </a:p>
            </p:txBody>
          </p:sp>
          <p:sp>
            <p:nvSpPr>
              <p:cNvPr id="15" name="object 262">
                <a:extLst>
                  <a:ext uri="{FF2B5EF4-FFF2-40B4-BE49-F238E27FC236}">
                    <a16:creationId xmlns:a16="http://schemas.microsoft.com/office/drawing/2014/main" id="{50FA9108-09FB-4D0F-BEB2-10039EEFF038}"/>
                  </a:ext>
                </a:extLst>
              </p:cNvPr>
              <p:cNvSpPr txBox="1"/>
              <p:nvPr/>
            </p:nvSpPr>
            <p:spPr>
              <a:xfrm>
                <a:off x="1434510" y="3416370"/>
                <a:ext cx="254729" cy="203075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3222" marR="5289" indent="74049" algn="just">
                  <a:lnSpc>
                    <a:spcPct val="122000"/>
                  </a:lnSpc>
                </a:pPr>
                <a:r>
                  <a:rPr sz="1200" dirty="0">
                    <a:solidFill>
                      <a:srgbClr val="575A5A"/>
                    </a:solidFill>
                    <a:latin typeface="Trebuchet MS"/>
                    <a:cs typeface="Trebuchet MS"/>
                  </a:rPr>
                  <a:t>РФ   НСО</a:t>
                </a:r>
                <a:endParaRPr sz="1200" dirty="0">
                  <a:latin typeface="Trebuchet MS"/>
                  <a:cs typeface="Trebuchet MS"/>
                </a:endParaRPr>
              </a:p>
            </p:txBody>
          </p:sp>
        </p:grpSp>
        <p:sp>
          <p:nvSpPr>
            <p:cNvPr id="8" name="object 249">
              <a:extLst>
                <a:ext uri="{FF2B5EF4-FFF2-40B4-BE49-F238E27FC236}">
                  <a16:creationId xmlns:a16="http://schemas.microsoft.com/office/drawing/2014/main" id="{F5E6C10A-4A34-4050-A8C7-FE5120BF8B2E}"/>
                </a:ext>
              </a:extLst>
            </p:cNvPr>
            <p:cNvSpPr txBox="1"/>
            <p:nvPr/>
          </p:nvSpPr>
          <p:spPr>
            <a:xfrm>
              <a:off x="2914634" y="3071162"/>
              <a:ext cx="613567" cy="14356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3222"/>
              <a:endParaRPr sz="933" dirty="0">
                <a:latin typeface="Trebuchet MS"/>
                <a:cs typeface="Trebuchet MS"/>
              </a:endParaRPr>
            </a:p>
          </p:txBody>
        </p:sp>
        <p:sp>
          <p:nvSpPr>
            <p:cNvPr id="9" name="object 249">
              <a:extLst>
                <a:ext uri="{FF2B5EF4-FFF2-40B4-BE49-F238E27FC236}">
                  <a16:creationId xmlns:a16="http://schemas.microsoft.com/office/drawing/2014/main" id="{2E58C9F4-E9DF-4271-892D-E3521599BFF6}"/>
                </a:ext>
              </a:extLst>
            </p:cNvPr>
            <p:cNvSpPr txBox="1"/>
            <p:nvPr/>
          </p:nvSpPr>
          <p:spPr>
            <a:xfrm>
              <a:off x="2887694" y="2956877"/>
              <a:ext cx="613567" cy="1846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3222"/>
              <a:r>
                <a:rPr sz="1200" b="1" dirty="0">
                  <a:latin typeface="Trebuchet MS"/>
                  <a:cs typeface="Trebuchet MS"/>
                </a:rPr>
                <a:t>1</a:t>
              </a:r>
              <a:r>
                <a:rPr lang="ru-RU" sz="1200" b="1" dirty="0">
                  <a:latin typeface="Trebuchet MS"/>
                  <a:cs typeface="Trebuchet MS"/>
                </a:rPr>
                <a:t>03</a:t>
              </a:r>
              <a:r>
                <a:rPr sz="1200" b="1" dirty="0">
                  <a:latin typeface="Trebuchet MS"/>
                  <a:cs typeface="Trebuchet MS"/>
                </a:rPr>
                <a:t>,</a:t>
              </a:r>
              <a:r>
                <a:rPr lang="ru-RU" sz="1200" b="1" dirty="0">
                  <a:latin typeface="Trebuchet MS"/>
                  <a:cs typeface="Trebuchet MS"/>
                </a:rPr>
                <a:t>5</a:t>
              </a:r>
              <a:r>
                <a:rPr sz="1200" b="1" spc="-104" dirty="0">
                  <a:latin typeface="Trebuchet MS"/>
                  <a:cs typeface="Trebuchet MS"/>
                </a:rPr>
                <a:t> </a:t>
              </a:r>
              <a:r>
                <a:rPr sz="1200" b="1" spc="-5" dirty="0">
                  <a:latin typeface="Trebuchet MS"/>
                  <a:cs typeface="Trebuchet MS"/>
                </a:rPr>
                <a:t>%</a:t>
              </a:r>
              <a:endParaRPr sz="1200" dirty="0">
                <a:latin typeface="Trebuchet MS"/>
                <a:cs typeface="Trebuchet MS"/>
              </a:endParaRP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BE8CBFAB-563C-4596-973B-2D451880A0F1}"/>
              </a:ext>
            </a:extLst>
          </p:cNvPr>
          <p:cNvGrpSpPr/>
          <p:nvPr/>
        </p:nvGrpSpPr>
        <p:grpSpPr>
          <a:xfrm>
            <a:off x="436863" y="4426023"/>
            <a:ext cx="3499183" cy="1062420"/>
            <a:chOff x="4623906" y="1924709"/>
            <a:chExt cx="2807762" cy="812281"/>
          </a:xfrm>
        </p:grpSpPr>
        <p:grpSp>
          <p:nvGrpSpPr>
            <p:cNvPr id="43" name="Группа 42">
              <a:extLst>
                <a:ext uri="{FF2B5EF4-FFF2-40B4-BE49-F238E27FC236}">
                  <a16:creationId xmlns:a16="http://schemas.microsoft.com/office/drawing/2014/main" id="{5C1E62CD-3B2B-457D-B764-0E65A332DC74}"/>
                </a:ext>
              </a:extLst>
            </p:cNvPr>
            <p:cNvGrpSpPr/>
            <p:nvPr/>
          </p:nvGrpSpPr>
          <p:grpSpPr>
            <a:xfrm>
              <a:off x="4623906" y="1924709"/>
              <a:ext cx="2807762" cy="812281"/>
              <a:chOff x="811490" y="2256105"/>
              <a:chExt cx="2105822" cy="609211"/>
            </a:xfrm>
          </p:grpSpPr>
          <p:sp>
            <p:nvSpPr>
              <p:cNvPr id="46" name="object 35">
                <a:extLst>
                  <a:ext uri="{FF2B5EF4-FFF2-40B4-BE49-F238E27FC236}">
                    <a16:creationId xmlns:a16="http://schemas.microsoft.com/office/drawing/2014/main" id="{6AFFA1C0-D2C2-4EAC-807A-6AAD4D77A4F9}"/>
                  </a:ext>
                </a:extLst>
              </p:cNvPr>
              <p:cNvSpPr txBox="1"/>
              <p:nvPr/>
            </p:nvSpPr>
            <p:spPr>
              <a:xfrm>
                <a:off x="1489360" y="2256105"/>
                <a:ext cx="1161348" cy="25006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3222">
                  <a:lnSpc>
                    <a:spcPts val="1301"/>
                  </a:lnSpc>
                </a:pPr>
                <a:r>
                  <a:rPr sz="1249" b="1" dirty="0">
                    <a:solidFill>
                      <a:srgbClr val="575A5A"/>
                    </a:solidFill>
                    <a:latin typeface="Trebuchet MS"/>
                    <a:cs typeface="Trebuchet MS"/>
                  </a:rPr>
                  <a:t>Инвестиции</a:t>
                </a:r>
                <a:endParaRPr sz="1249" dirty="0">
                  <a:latin typeface="Trebuchet MS"/>
                  <a:cs typeface="Trebuchet MS"/>
                </a:endParaRPr>
              </a:p>
              <a:p>
                <a:pPr marL="13222">
                  <a:lnSpc>
                    <a:spcPts val="1301"/>
                  </a:lnSpc>
                </a:pPr>
                <a:r>
                  <a:rPr sz="1249" b="1" dirty="0">
                    <a:solidFill>
                      <a:srgbClr val="575A5A"/>
                    </a:solidFill>
                    <a:latin typeface="Trebuchet MS"/>
                    <a:cs typeface="Trebuchet MS"/>
                  </a:rPr>
                  <a:t>в основной</a:t>
                </a:r>
                <a:r>
                  <a:rPr sz="1249" b="1" spc="-115" dirty="0">
                    <a:solidFill>
                      <a:srgbClr val="575A5A"/>
                    </a:solidFill>
                    <a:latin typeface="Trebuchet MS"/>
                    <a:cs typeface="Trebuchet MS"/>
                  </a:rPr>
                  <a:t> </a:t>
                </a:r>
                <a:r>
                  <a:rPr sz="1249" b="1" dirty="0">
                    <a:solidFill>
                      <a:srgbClr val="575A5A"/>
                    </a:solidFill>
                    <a:latin typeface="Trebuchet MS"/>
                    <a:cs typeface="Trebuchet MS"/>
                  </a:rPr>
                  <a:t>капитал</a:t>
                </a:r>
                <a:endParaRPr sz="1249" dirty="0">
                  <a:latin typeface="Trebuchet MS"/>
                  <a:cs typeface="Trebuchet MS"/>
                </a:endParaRPr>
              </a:p>
            </p:txBody>
          </p:sp>
          <p:sp>
            <p:nvSpPr>
              <p:cNvPr id="47" name="object 61">
                <a:extLst>
                  <a:ext uri="{FF2B5EF4-FFF2-40B4-BE49-F238E27FC236}">
                    <a16:creationId xmlns:a16="http://schemas.microsoft.com/office/drawing/2014/main" id="{B2CB3431-DF19-420D-B897-D87E2EE008E3}"/>
                  </a:ext>
                </a:extLst>
              </p:cNvPr>
              <p:cNvSpPr/>
              <p:nvPr/>
            </p:nvSpPr>
            <p:spPr>
              <a:xfrm>
                <a:off x="811490" y="2282163"/>
                <a:ext cx="583153" cy="583153"/>
              </a:xfrm>
              <a:custGeom>
                <a:avLst/>
                <a:gdLst/>
                <a:ahLst/>
                <a:cxnLst/>
                <a:rect l="l" t="t" r="r" b="b"/>
                <a:pathLst>
                  <a:path w="746760" h="746760">
                    <a:moveTo>
                      <a:pt x="0" y="0"/>
                    </a:moveTo>
                    <a:lnTo>
                      <a:pt x="746754" y="0"/>
                    </a:lnTo>
                    <a:lnTo>
                      <a:pt x="746754" y="746758"/>
                    </a:lnTo>
                    <a:lnTo>
                      <a:pt x="0" y="746758"/>
                    </a:lnTo>
                    <a:lnTo>
                      <a:pt x="0" y="0"/>
                    </a:lnTo>
                    <a:close/>
                  </a:path>
                </a:pathLst>
              </a:custGeom>
              <a:ln w="1080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 sz="1875"/>
              </a:p>
            </p:txBody>
          </p:sp>
          <p:sp>
            <p:nvSpPr>
              <p:cNvPr id="48" name="object 62">
                <a:extLst>
                  <a:ext uri="{FF2B5EF4-FFF2-40B4-BE49-F238E27FC236}">
                    <a16:creationId xmlns:a16="http://schemas.microsoft.com/office/drawing/2014/main" id="{9FA3674C-0B9F-4A85-891A-BA702072E5A2}"/>
                  </a:ext>
                </a:extLst>
              </p:cNvPr>
              <p:cNvSpPr/>
              <p:nvPr/>
            </p:nvSpPr>
            <p:spPr>
              <a:xfrm>
                <a:off x="872190" y="2698221"/>
                <a:ext cx="46613" cy="96696"/>
              </a:xfrm>
              <a:custGeom>
                <a:avLst/>
                <a:gdLst/>
                <a:ahLst/>
                <a:cxnLst/>
                <a:rect l="l" t="t" r="r" b="b"/>
                <a:pathLst>
                  <a:path w="59690" h="123825">
                    <a:moveTo>
                      <a:pt x="0" y="0"/>
                    </a:moveTo>
                    <a:lnTo>
                      <a:pt x="59306" y="0"/>
                    </a:lnTo>
                    <a:lnTo>
                      <a:pt x="59306" y="123239"/>
                    </a:lnTo>
                    <a:lnTo>
                      <a:pt x="0" y="123239"/>
                    </a:lnTo>
                    <a:lnTo>
                      <a:pt x="0" y="0"/>
                    </a:lnTo>
                    <a:close/>
                  </a:path>
                </a:pathLst>
              </a:custGeom>
              <a:ln w="1080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 sz="1875"/>
              </a:p>
            </p:txBody>
          </p:sp>
          <p:sp>
            <p:nvSpPr>
              <p:cNvPr id="49" name="object 63">
                <a:extLst>
                  <a:ext uri="{FF2B5EF4-FFF2-40B4-BE49-F238E27FC236}">
                    <a16:creationId xmlns:a16="http://schemas.microsoft.com/office/drawing/2014/main" id="{8194E839-C9AE-41CC-B4E1-445AE5AF2E95}"/>
                  </a:ext>
                </a:extLst>
              </p:cNvPr>
              <p:cNvSpPr/>
              <p:nvPr/>
            </p:nvSpPr>
            <p:spPr>
              <a:xfrm>
                <a:off x="918503" y="2658334"/>
                <a:ext cx="46613" cy="136367"/>
              </a:xfrm>
              <a:custGeom>
                <a:avLst/>
                <a:gdLst/>
                <a:ahLst/>
                <a:cxnLst/>
                <a:rect l="l" t="t" r="r" b="b"/>
                <a:pathLst>
                  <a:path w="59690" h="174625">
                    <a:moveTo>
                      <a:pt x="59310" y="0"/>
                    </a:moveTo>
                    <a:lnTo>
                      <a:pt x="0" y="51076"/>
                    </a:lnTo>
                    <a:lnTo>
                      <a:pt x="0" y="174316"/>
                    </a:lnTo>
                    <a:lnTo>
                      <a:pt x="59310" y="174316"/>
                    </a:lnTo>
                    <a:lnTo>
                      <a:pt x="59310" y="0"/>
                    </a:lnTo>
                    <a:close/>
                  </a:path>
                </a:pathLst>
              </a:custGeom>
              <a:ln w="1080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 sz="1875"/>
              </a:p>
            </p:txBody>
          </p:sp>
          <p:sp>
            <p:nvSpPr>
              <p:cNvPr id="50" name="object 64">
                <a:extLst>
                  <a:ext uri="{FF2B5EF4-FFF2-40B4-BE49-F238E27FC236}">
                    <a16:creationId xmlns:a16="http://schemas.microsoft.com/office/drawing/2014/main" id="{C749736C-4EC7-4FDA-8B08-111F11B1D097}"/>
                  </a:ext>
                </a:extLst>
              </p:cNvPr>
              <p:cNvSpPr/>
              <p:nvPr/>
            </p:nvSpPr>
            <p:spPr>
              <a:xfrm>
                <a:off x="964819" y="2619712"/>
                <a:ext cx="46613" cy="175044"/>
              </a:xfrm>
              <a:custGeom>
                <a:avLst/>
                <a:gdLst/>
                <a:ahLst/>
                <a:cxnLst/>
                <a:rect l="l" t="t" r="r" b="b"/>
                <a:pathLst>
                  <a:path w="59690" h="224154">
                    <a:moveTo>
                      <a:pt x="0" y="0"/>
                    </a:moveTo>
                    <a:lnTo>
                      <a:pt x="59306" y="0"/>
                    </a:lnTo>
                    <a:lnTo>
                      <a:pt x="59306" y="223772"/>
                    </a:lnTo>
                    <a:lnTo>
                      <a:pt x="0" y="223772"/>
                    </a:lnTo>
                    <a:lnTo>
                      <a:pt x="0" y="0"/>
                    </a:lnTo>
                    <a:close/>
                  </a:path>
                </a:pathLst>
              </a:custGeom>
              <a:ln w="1080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 sz="1875"/>
              </a:p>
            </p:txBody>
          </p:sp>
          <p:sp>
            <p:nvSpPr>
              <p:cNvPr id="51" name="object 65">
                <a:extLst>
                  <a:ext uri="{FF2B5EF4-FFF2-40B4-BE49-F238E27FC236}">
                    <a16:creationId xmlns:a16="http://schemas.microsoft.com/office/drawing/2014/main" id="{D9BAA25A-B97E-43FA-A502-B398B9A0EFB4}"/>
                  </a:ext>
                </a:extLst>
              </p:cNvPr>
              <p:cNvSpPr/>
              <p:nvPr/>
            </p:nvSpPr>
            <p:spPr>
              <a:xfrm>
                <a:off x="1011132" y="2582359"/>
                <a:ext cx="46613" cy="212236"/>
              </a:xfrm>
              <a:custGeom>
                <a:avLst/>
                <a:gdLst/>
                <a:ahLst/>
                <a:cxnLst/>
                <a:rect l="l" t="t" r="r" b="b"/>
                <a:pathLst>
                  <a:path w="59690" h="271779">
                    <a:moveTo>
                      <a:pt x="59306" y="0"/>
                    </a:moveTo>
                    <a:lnTo>
                      <a:pt x="0" y="49456"/>
                    </a:lnTo>
                    <a:lnTo>
                      <a:pt x="0" y="271606"/>
                    </a:lnTo>
                    <a:lnTo>
                      <a:pt x="59306" y="271606"/>
                    </a:lnTo>
                    <a:lnTo>
                      <a:pt x="59306" y="0"/>
                    </a:lnTo>
                    <a:close/>
                  </a:path>
                </a:pathLst>
              </a:custGeom>
              <a:ln w="1080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 sz="1875"/>
              </a:p>
            </p:txBody>
          </p:sp>
          <p:sp>
            <p:nvSpPr>
              <p:cNvPr id="52" name="object 66">
                <a:extLst>
                  <a:ext uri="{FF2B5EF4-FFF2-40B4-BE49-F238E27FC236}">
                    <a16:creationId xmlns:a16="http://schemas.microsoft.com/office/drawing/2014/main" id="{B0B4B6A6-F07D-4E89-9686-C7B4019BC1EE}"/>
                  </a:ext>
                </a:extLst>
              </p:cNvPr>
              <p:cNvSpPr/>
              <p:nvPr/>
            </p:nvSpPr>
            <p:spPr>
              <a:xfrm>
                <a:off x="1057446" y="2543736"/>
                <a:ext cx="46613" cy="250915"/>
              </a:xfrm>
              <a:custGeom>
                <a:avLst/>
                <a:gdLst/>
                <a:ahLst/>
                <a:cxnLst/>
                <a:rect l="l" t="t" r="r" b="b"/>
                <a:pathLst>
                  <a:path w="59690" h="321310">
                    <a:moveTo>
                      <a:pt x="0" y="0"/>
                    </a:moveTo>
                    <a:lnTo>
                      <a:pt x="59310" y="0"/>
                    </a:lnTo>
                    <a:lnTo>
                      <a:pt x="59310" y="321063"/>
                    </a:lnTo>
                    <a:lnTo>
                      <a:pt x="0" y="321063"/>
                    </a:lnTo>
                    <a:lnTo>
                      <a:pt x="0" y="0"/>
                    </a:lnTo>
                    <a:close/>
                  </a:path>
                </a:pathLst>
              </a:custGeom>
              <a:ln w="1080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 sz="1875"/>
              </a:p>
            </p:txBody>
          </p:sp>
          <p:sp>
            <p:nvSpPr>
              <p:cNvPr id="53" name="object 67">
                <a:extLst>
                  <a:ext uri="{FF2B5EF4-FFF2-40B4-BE49-F238E27FC236}">
                    <a16:creationId xmlns:a16="http://schemas.microsoft.com/office/drawing/2014/main" id="{CB0FCC08-3573-424F-BFE9-4A4F0BEF0AD6}"/>
                  </a:ext>
                </a:extLst>
              </p:cNvPr>
              <p:cNvSpPr/>
              <p:nvPr/>
            </p:nvSpPr>
            <p:spPr>
              <a:xfrm>
                <a:off x="1103761" y="2506382"/>
                <a:ext cx="46613" cy="288105"/>
              </a:xfrm>
              <a:custGeom>
                <a:avLst/>
                <a:gdLst/>
                <a:ahLst/>
                <a:cxnLst/>
                <a:rect l="l" t="t" r="r" b="b"/>
                <a:pathLst>
                  <a:path w="59690" h="368935">
                    <a:moveTo>
                      <a:pt x="59306" y="0"/>
                    </a:moveTo>
                    <a:lnTo>
                      <a:pt x="0" y="51080"/>
                    </a:lnTo>
                    <a:lnTo>
                      <a:pt x="0" y="368899"/>
                    </a:lnTo>
                    <a:lnTo>
                      <a:pt x="59306" y="368899"/>
                    </a:lnTo>
                    <a:lnTo>
                      <a:pt x="59306" y="0"/>
                    </a:lnTo>
                    <a:close/>
                  </a:path>
                </a:pathLst>
              </a:custGeom>
              <a:ln w="1080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 sz="1875"/>
              </a:p>
            </p:txBody>
          </p:sp>
          <p:sp>
            <p:nvSpPr>
              <p:cNvPr id="54" name="object 68">
                <a:extLst>
                  <a:ext uri="{FF2B5EF4-FFF2-40B4-BE49-F238E27FC236}">
                    <a16:creationId xmlns:a16="http://schemas.microsoft.com/office/drawing/2014/main" id="{4A804724-5FBE-4E52-A0DF-25C33A8AD253}"/>
                  </a:ext>
                </a:extLst>
              </p:cNvPr>
              <p:cNvSpPr/>
              <p:nvPr/>
            </p:nvSpPr>
            <p:spPr>
              <a:xfrm>
                <a:off x="1150075" y="2463962"/>
                <a:ext cx="46613" cy="330751"/>
              </a:xfrm>
              <a:custGeom>
                <a:avLst/>
                <a:gdLst/>
                <a:ahLst/>
                <a:cxnLst/>
                <a:rect l="l" t="t" r="r" b="b"/>
                <a:pathLst>
                  <a:path w="59690" h="423545">
                    <a:moveTo>
                      <a:pt x="0" y="0"/>
                    </a:moveTo>
                    <a:lnTo>
                      <a:pt x="59306" y="0"/>
                    </a:lnTo>
                    <a:lnTo>
                      <a:pt x="59306" y="423219"/>
                    </a:lnTo>
                    <a:lnTo>
                      <a:pt x="0" y="423219"/>
                    </a:lnTo>
                    <a:lnTo>
                      <a:pt x="0" y="0"/>
                    </a:lnTo>
                    <a:close/>
                  </a:path>
                </a:pathLst>
              </a:custGeom>
              <a:ln w="1080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 sz="1875"/>
              </a:p>
            </p:txBody>
          </p:sp>
          <p:sp>
            <p:nvSpPr>
              <p:cNvPr id="55" name="object 69">
                <a:extLst>
                  <a:ext uri="{FF2B5EF4-FFF2-40B4-BE49-F238E27FC236}">
                    <a16:creationId xmlns:a16="http://schemas.microsoft.com/office/drawing/2014/main" id="{F9CCC03E-AC05-4FE6-81BC-741A3EC74E6B}"/>
                  </a:ext>
                </a:extLst>
              </p:cNvPr>
              <p:cNvSpPr/>
              <p:nvPr/>
            </p:nvSpPr>
            <p:spPr>
              <a:xfrm>
                <a:off x="1196388" y="2430404"/>
                <a:ext cx="46613" cy="364471"/>
              </a:xfrm>
              <a:custGeom>
                <a:avLst/>
                <a:gdLst/>
                <a:ahLst/>
                <a:cxnLst/>
                <a:rect l="l" t="t" r="r" b="b"/>
                <a:pathLst>
                  <a:path w="59690" h="466725">
                    <a:moveTo>
                      <a:pt x="59309" y="0"/>
                    </a:moveTo>
                    <a:lnTo>
                      <a:pt x="0" y="45402"/>
                    </a:lnTo>
                    <a:lnTo>
                      <a:pt x="0" y="466192"/>
                    </a:lnTo>
                    <a:lnTo>
                      <a:pt x="59309" y="466192"/>
                    </a:lnTo>
                    <a:lnTo>
                      <a:pt x="59309" y="0"/>
                    </a:lnTo>
                    <a:close/>
                  </a:path>
                </a:pathLst>
              </a:custGeom>
              <a:ln w="1080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 sz="1875"/>
              </a:p>
            </p:txBody>
          </p:sp>
          <p:sp>
            <p:nvSpPr>
              <p:cNvPr id="56" name="object 70">
                <a:extLst>
                  <a:ext uri="{FF2B5EF4-FFF2-40B4-BE49-F238E27FC236}">
                    <a16:creationId xmlns:a16="http://schemas.microsoft.com/office/drawing/2014/main" id="{44C18771-1059-4B8C-94AB-DC5E125805DB}"/>
                  </a:ext>
                </a:extLst>
              </p:cNvPr>
              <p:cNvSpPr/>
              <p:nvPr/>
            </p:nvSpPr>
            <p:spPr>
              <a:xfrm>
                <a:off x="1242703" y="2384186"/>
                <a:ext cx="46613" cy="410587"/>
              </a:xfrm>
              <a:custGeom>
                <a:avLst/>
                <a:gdLst/>
                <a:ahLst/>
                <a:cxnLst/>
                <a:rect l="l" t="t" r="r" b="b"/>
                <a:pathLst>
                  <a:path w="59689" h="525779">
                    <a:moveTo>
                      <a:pt x="0" y="0"/>
                    </a:moveTo>
                    <a:lnTo>
                      <a:pt x="59306" y="0"/>
                    </a:lnTo>
                    <a:lnTo>
                      <a:pt x="59306" y="525377"/>
                    </a:lnTo>
                    <a:lnTo>
                      <a:pt x="0" y="525377"/>
                    </a:lnTo>
                    <a:lnTo>
                      <a:pt x="0" y="0"/>
                    </a:lnTo>
                    <a:close/>
                  </a:path>
                </a:pathLst>
              </a:custGeom>
              <a:ln w="1080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 sz="1875"/>
              </a:p>
            </p:txBody>
          </p:sp>
          <p:sp>
            <p:nvSpPr>
              <p:cNvPr id="57" name="object 71">
                <a:extLst>
                  <a:ext uri="{FF2B5EF4-FFF2-40B4-BE49-F238E27FC236}">
                    <a16:creationId xmlns:a16="http://schemas.microsoft.com/office/drawing/2014/main" id="{4783B9FD-724A-4E20-A716-A8662BBCC9DB}"/>
                  </a:ext>
                </a:extLst>
              </p:cNvPr>
              <p:cNvSpPr/>
              <p:nvPr/>
            </p:nvSpPr>
            <p:spPr>
              <a:xfrm>
                <a:off x="868044" y="2413676"/>
                <a:ext cx="200335" cy="167111"/>
              </a:xfrm>
              <a:custGeom>
                <a:avLst/>
                <a:gdLst/>
                <a:ahLst/>
                <a:cxnLst/>
                <a:rect l="l" t="t" r="r" b="b"/>
                <a:pathLst>
                  <a:path w="256540" h="213995">
                    <a:moveTo>
                      <a:pt x="256125" y="0"/>
                    </a:moveTo>
                    <a:lnTo>
                      <a:pt x="0" y="213577"/>
                    </a:lnTo>
                  </a:path>
                </a:pathLst>
              </a:custGeom>
              <a:ln w="1080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 sz="1875"/>
              </a:p>
            </p:txBody>
          </p:sp>
          <p:sp>
            <p:nvSpPr>
              <p:cNvPr id="58" name="object 72">
                <a:extLst>
                  <a:ext uri="{FF2B5EF4-FFF2-40B4-BE49-F238E27FC236}">
                    <a16:creationId xmlns:a16="http://schemas.microsoft.com/office/drawing/2014/main" id="{40CDF3A2-BE98-4019-9539-0043AC08BA1A}"/>
                  </a:ext>
                </a:extLst>
              </p:cNvPr>
              <p:cNvSpPr/>
              <p:nvPr/>
            </p:nvSpPr>
            <p:spPr>
              <a:xfrm>
                <a:off x="1043612" y="2377574"/>
                <a:ext cx="61985" cy="60993"/>
              </a:xfrm>
              <a:custGeom>
                <a:avLst/>
                <a:gdLst/>
                <a:ahLst/>
                <a:cxnLst/>
                <a:rect l="l" t="t" r="r" b="b"/>
                <a:pathLst>
                  <a:path w="79375" h="78105">
                    <a:moveTo>
                      <a:pt x="79246" y="0"/>
                    </a:moveTo>
                    <a:lnTo>
                      <a:pt x="67581" y="39016"/>
                    </a:lnTo>
                    <a:lnTo>
                      <a:pt x="55921" y="78037"/>
                    </a:lnTo>
                    <a:lnTo>
                      <a:pt x="27960" y="48427"/>
                    </a:lnTo>
                    <a:lnTo>
                      <a:pt x="0" y="18817"/>
                    </a:lnTo>
                    <a:lnTo>
                      <a:pt x="39625" y="9410"/>
                    </a:lnTo>
                    <a:lnTo>
                      <a:pt x="79246" y="0"/>
                    </a:lnTo>
                    <a:close/>
                  </a:path>
                </a:pathLst>
              </a:custGeom>
              <a:ln w="1080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 sz="1875"/>
              </a:p>
            </p:txBody>
          </p:sp>
          <p:sp>
            <p:nvSpPr>
              <p:cNvPr id="59" name="object 248">
                <a:extLst>
                  <a:ext uri="{FF2B5EF4-FFF2-40B4-BE49-F238E27FC236}">
                    <a16:creationId xmlns:a16="http://schemas.microsoft.com/office/drawing/2014/main" id="{F82B6462-F1DA-4032-AA91-7ED83BA9D33B}"/>
                  </a:ext>
                </a:extLst>
              </p:cNvPr>
              <p:cNvSpPr txBox="1"/>
              <p:nvPr/>
            </p:nvSpPr>
            <p:spPr>
              <a:xfrm>
                <a:off x="2396597" y="2596091"/>
                <a:ext cx="520715" cy="13849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3222"/>
                <a:r>
                  <a:rPr lang="ru-RU" sz="1200" b="1" dirty="0">
                    <a:latin typeface="Trebuchet MS"/>
                  </a:rPr>
                  <a:t>107, 2</a:t>
                </a:r>
                <a:r>
                  <a:rPr sz="1200" b="1" dirty="0">
                    <a:latin typeface="Trebuchet MS"/>
                  </a:rPr>
                  <a:t> %</a:t>
                </a:r>
              </a:p>
            </p:txBody>
          </p:sp>
          <p:sp>
            <p:nvSpPr>
              <p:cNvPr id="60" name="object 258">
                <a:extLst>
                  <a:ext uri="{FF2B5EF4-FFF2-40B4-BE49-F238E27FC236}">
                    <a16:creationId xmlns:a16="http://schemas.microsoft.com/office/drawing/2014/main" id="{123A7D65-46C8-44ED-ABA3-2288B50F497C}"/>
                  </a:ext>
                </a:extLst>
              </p:cNvPr>
              <p:cNvSpPr txBox="1"/>
              <p:nvPr/>
            </p:nvSpPr>
            <p:spPr>
              <a:xfrm>
                <a:off x="1416663" y="2624041"/>
                <a:ext cx="283207" cy="11717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3222" marR="5289" indent="74049" algn="just">
                  <a:lnSpc>
                    <a:spcPct val="122000"/>
                  </a:lnSpc>
                </a:pPr>
                <a:r>
                  <a:rPr sz="1200" dirty="0">
                    <a:solidFill>
                      <a:srgbClr val="575A5A"/>
                    </a:solidFill>
                    <a:latin typeface="Trebuchet MS"/>
                    <a:cs typeface="Trebuchet MS"/>
                  </a:rPr>
                  <a:t>НСО</a:t>
                </a:r>
                <a:endParaRPr sz="1200" dirty="0">
                  <a:latin typeface="Trebuchet MS"/>
                  <a:cs typeface="Trebuchet MS"/>
                </a:endParaRPr>
              </a:p>
            </p:txBody>
          </p:sp>
        </p:grpSp>
        <p:sp>
          <p:nvSpPr>
            <p:cNvPr id="44" name="object 261">
              <a:extLst>
                <a:ext uri="{FF2B5EF4-FFF2-40B4-BE49-F238E27FC236}">
                  <a16:creationId xmlns:a16="http://schemas.microsoft.com/office/drawing/2014/main" id="{E2014284-9B2A-45BB-9DE0-84D1524D7688}"/>
                </a:ext>
              </a:extLst>
            </p:cNvPr>
            <p:cNvSpPr/>
            <p:nvPr/>
          </p:nvSpPr>
          <p:spPr>
            <a:xfrm>
              <a:off x="5874548" y="2447915"/>
              <a:ext cx="811087" cy="103551"/>
            </a:xfrm>
            <a:custGeom>
              <a:avLst/>
              <a:gdLst/>
              <a:ahLst/>
              <a:cxnLst/>
              <a:rect l="l" t="t" r="r" b="b"/>
              <a:pathLst>
                <a:path w="1054100" h="105410">
                  <a:moveTo>
                    <a:pt x="0" y="0"/>
                  </a:moveTo>
                  <a:lnTo>
                    <a:pt x="1053514" y="0"/>
                  </a:lnTo>
                  <a:lnTo>
                    <a:pt x="1053514" y="104983"/>
                  </a:lnTo>
                  <a:lnTo>
                    <a:pt x="0" y="104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endParaRPr sz="1875"/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94FFC8C4-ABB4-4039-B07A-9AD679F23D87}"/>
              </a:ext>
            </a:extLst>
          </p:cNvPr>
          <p:cNvGrpSpPr/>
          <p:nvPr/>
        </p:nvGrpSpPr>
        <p:grpSpPr>
          <a:xfrm>
            <a:off x="4165993" y="2645278"/>
            <a:ext cx="3525422" cy="1078091"/>
            <a:chOff x="4603911" y="2981776"/>
            <a:chExt cx="2756256" cy="843780"/>
          </a:xfrm>
        </p:grpSpPr>
        <p:sp>
          <p:nvSpPr>
            <p:cNvPr id="62" name="object 39">
              <a:extLst>
                <a:ext uri="{FF2B5EF4-FFF2-40B4-BE49-F238E27FC236}">
                  <a16:creationId xmlns:a16="http://schemas.microsoft.com/office/drawing/2014/main" id="{91735959-E2E7-420F-9B0D-84B75890C01B}"/>
                </a:ext>
              </a:extLst>
            </p:cNvPr>
            <p:cNvSpPr txBox="1"/>
            <p:nvPr/>
          </p:nvSpPr>
          <p:spPr>
            <a:xfrm>
              <a:off x="5494075" y="2981776"/>
              <a:ext cx="1165645" cy="1922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3222"/>
              <a:r>
                <a:rPr sz="1249" b="1" dirty="0">
                  <a:solidFill>
                    <a:srgbClr val="575A5A"/>
                  </a:solidFill>
                  <a:latin typeface="Trebuchet MS"/>
                  <a:cs typeface="Trebuchet MS"/>
                </a:rPr>
                <a:t>Строительство</a:t>
              </a:r>
              <a:endParaRPr sz="1249" dirty="0">
                <a:latin typeface="Trebuchet MS"/>
                <a:cs typeface="Trebuchet MS"/>
              </a:endParaRPr>
            </a:p>
          </p:txBody>
        </p:sp>
        <p:sp>
          <p:nvSpPr>
            <p:cNvPr id="63" name="object 125">
              <a:extLst>
                <a:ext uri="{FF2B5EF4-FFF2-40B4-BE49-F238E27FC236}">
                  <a16:creationId xmlns:a16="http://schemas.microsoft.com/office/drawing/2014/main" id="{037C492C-C6BE-48D7-883C-9A19F441D23F}"/>
                </a:ext>
              </a:extLst>
            </p:cNvPr>
            <p:cNvSpPr/>
            <p:nvPr/>
          </p:nvSpPr>
          <p:spPr>
            <a:xfrm>
              <a:off x="4603911" y="3048019"/>
              <a:ext cx="777537" cy="777537"/>
            </a:xfrm>
            <a:custGeom>
              <a:avLst/>
              <a:gdLst/>
              <a:ahLst/>
              <a:cxnLst/>
              <a:rect l="l" t="t" r="r" b="b"/>
              <a:pathLst>
                <a:path w="746760" h="746760">
                  <a:moveTo>
                    <a:pt x="0" y="0"/>
                  </a:moveTo>
                  <a:lnTo>
                    <a:pt x="746754" y="0"/>
                  </a:lnTo>
                  <a:lnTo>
                    <a:pt x="746754" y="746758"/>
                  </a:lnTo>
                  <a:lnTo>
                    <a:pt x="0" y="746758"/>
                  </a:lnTo>
                  <a:lnTo>
                    <a:pt x="0" y="0"/>
                  </a:lnTo>
                  <a:close/>
                </a:path>
              </a:pathLst>
            </a:custGeom>
            <a:ln w="10800">
              <a:solidFill>
                <a:schemeClr val="accent6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875"/>
            </a:p>
          </p:txBody>
        </p:sp>
        <p:sp>
          <p:nvSpPr>
            <p:cNvPr id="64" name="object 126">
              <a:extLst>
                <a:ext uri="{FF2B5EF4-FFF2-40B4-BE49-F238E27FC236}">
                  <a16:creationId xmlns:a16="http://schemas.microsoft.com/office/drawing/2014/main" id="{F16423A9-CA57-46D4-A48F-0652A6F530C2}"/>
                </a:ext>
              </a:extLst>
            </p:cNvPr>
            <p:cNvSpPr/>
            <p:nvPr/>
          </p:nvSpPr>
          <p:spPr>
            <a:xfrm>
              <a:off x="4786562" y="3583233"/>
              <a:ext cx="97192" cy="103143"/>
            </a:xfrm>
            <a:custGeom>
              <a:avLst/>
              <a:gdLst/>
              <a:ahLst/>
              <a:cxnLst/>
              <a:rect l="l" t="t" r="r" b="b"/>
              <a:pathLst>
                <a:path w="93345" h="99060">
                  <a:moveTo>
                    <a:pt x="0" y="0"/>
                  </a:moveTo>
                  <a:lnTo>
                    <a:pt x="92805" y="0"/>
                  </a:lnTo>
                  <a:lnTo>
                    <a:pt x="92805" y="98607"/>
                  </a:lnTo>
                  <a:lnTo>
                    <a:pt x="0" y="98607"/>
                  </a:lnTo>
                  <a:lnTo>
                    <a:pt x="0" y="0"/>
                  </a:lnTo>
                  <a:close/>
                </a:path>
              </a:pathLst>
            </a:custGeom>
            <a:ln w="10800">
              <a:solidFill>
                <a:schemeClr val="accent6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875"/>
            </a:p>
          </p:txBody>
        </p:sp>
        <p:sp>
          <p:nvSpPr>
            <p:cNvPr id="65" name="object 127">
              <a:extLst>
                <a:ext uri="{FF2B5EF4-FFF2-40B4-BE49-F238E27FC236}">
                  <a16:creationId xmlns:a16="http://schemas.microsoft.com/office/drawing/2014/main" id="{6CE8A6DF-38F6-4EA0-B85C-5425B7973CED}"/>
                </a:ext>
              </a:extLst>
            </p:cNvPr>
            <p:cNvSpPr/>
            <p:nvPr/>
          </p:nvSpPr>
          <p:spPr>
            <a:xfrm>
              <a:off x="4786562" y="3583233"/>
              <a:ext cx="97192" cy="103143"/>
            </a:xfrm>
            <a:custGeom>
              <a:avLst/>
              <a:gdLst/>
              <a:ahLst/>
              <a:cxnLst/>
              <a:rect l="l" t="t" r="r" b="b"/>
              <a:pathLst>
                <a:path w="93345" h="99060">
                  <a:moveTo>
                    <a:pt x="92805" y="98607"/>
                  </a:moveTo>
                  <a:lnTo>
                    <a:pt x="0" y="0"/>
                  </a:lnTo>
                </a:path>
              </a:pathLst>
            </a:custGeom>
            <a:ln w="10800">
              <a:solidFill>
                <a:schemeClr val="accent6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875"/>
            </a:p>
          </p:txBody>
        </p:sp>
        <p:sp>
          <p:nvSpPr>
            <p:cNvPr id="66" name="object 128">
              <a:extLst>
                <a:ext uri="{FF2B5EF4-FFF2-40B4-BE49-F238E27FC236}">
                  <a16:creationId xmlns:a16="http://schemas.microsoft.com/office/drawing/2014/main" id="{CF355F2C-4816-42BA-BFC7-92CA1592799E}"/>
                </a:ext>
              </a:extLst>
            </p:cNvPr>
            <p:cNvSpPr/>
            <p:nvPr/>
          </p:nvSpPr>
          <p:spPr>
            <a:xfrm>
              <a:off x="4743823" y="3685905"/>
              <a:ext cx="182483" cy="62811"/>
            </a:xfrm>
            <a:custGeom>
              <a:avLst/>
              <a:gdLst/>
              <a:ahLst/>
              <a:cxnLst/>
              <a:rect l="l" t="t" r="r" b="b"/>
              <a:pathLst>
                <a:path w="175260" h="60325">
                  <a:moveTo>
                    <a:pt x="0" y="59899"/>
                  </a:moveTo>
                  <a:lnTo>
                    <a:pt x="174898" y="59899"/>
                  </a:lnTo>
                  <a:lnTo>
                    <a:pt x="174898" y="0"/>
                  </a:lnTo>
                  <a:lnTo>
                    <a:pt x="0" y="0"/>
                  </a:lnTo>
                  <a:lnTo>
                    <a:pt x="0" y="59899"/>
                  </a:lnTo>
                  <a:close/>
                </a:path>
              </a:pathLst>
            </a:custGeom>
            <a:ln w="10800">
              <a:solidFill>
                <a:schemeClr val="accent6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875"/>
            </a:p>
          </p:txBody>
        </p:sp>
        <p:sp>
          <p:nvSpPr>
            <p:cNvPr id="67" name="object 129">
              <a:extLst>
                <a:ext uri="{FF2B5EF4-FFF2-40B4-BE49-F238E27FC236}">
                  <a16:creationId xmlns:a16="http://schemas.microsoft.com/office/drawing/2014/main" id="{8F4D82B1-86E2-4722-BAD5-EF2CB4BF53E1}"/>
                </a:ext>
              </a:extLst>
            </p:cNvPr>
            <p:cNvSpPr/>
            <p:nvPr/>
          </p:nvSpPr>
          <p:spPr>
            <a:xfrm>
              <a:off x="4786562" y="3480561"/>
              <a:ext cx="97192" cy="103143"/>
            </a:xfrm>
            <a:custGeom>
              <a:avLst/>
              <a:gdLst/>
              <a:ahLst/>
              <a:cxnLst/>
              <a:rect l="l" t="t" r="r" b="b"/>
              <a:pathLst>
                <a:path w="93345" h="99060">
                  <a:moveTo>
                    <a:pt x="0" y="98607"/>
                  </a:moveTo>
                  <a:lnTo>
                    <a:pt x="92805" y="98607"/>
                  </a:lnTo>
                  <a:lnTo>
                    <a:pt x="92805" y="0"/>
                  </a:lnTo>
                  <a:lnTo>
                    <a:pt x="0" y="0"/>
                  </a:lnTo>
                  <a:lnTo>
                    <a:pt x="0" y="98607"/>
                  </a:lnTo>
                  <a:close/>
                </a:path>
              </a:pathLst>
            </a:custGeom>
            <a:ln w="10800">
              <a:solidFill>
                <a:schemeClr val="accent6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875"/>
            </a:p>
          </p:txBody>
        </p:sp>
        <p:sp>
          <p:nvSpPr>
            <p:cNvPr id="68" name="object 130">
              <a:extLst>
                <a:ext uri="{FF2B5EF4-FFF2-40B4-BE49-F238E27FC236}">
                  <a16:creationId xmlns:a16="http://schemas.microsoft.com/office/drawing/2014/main" id="{960E330B-1D55-4830-9142-BA103C270246}"/>
                </a:ext>
              </a:extLst>
            </p:cNvPr>
            <p:cNvSpPr/>
            <p:nvPr/>
          </p:nvSpPr>
          <p:spPr>
            <a:xfrm>
              <a:off x="4786562" y="3480561"/>
              <a:ext cx="97192" cy="103143"/>
            </a:xfrm>
            <a:custGeom>
              <a:avLst/>
              <a:gdLst/>
              <a:ahLst/>
              <a:cxnLst/>
              <a:rect l="l" t="t" r="r" b="b"/>
              <a:pathLst>
                <a:path w="93345" h="99060">
                  <a:moveTo>
                    <a:pt x="92805" y="0"/>
                  </a:moveTo>
                  <a:lnTo>
                    <a:pt x="0" y="98607"/>
                  </a:lnTo>
                </a:path>
              </a:pathLst>
            </a:custGeom>
            <a:ln w="10800">
              <a:solidFill>
                <a:schemeClr val="accent6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875"/>
            </a:p>
          </p:txBody>
        </p:sp>
        <p:sp>
          <p:nvSpPr>
            <p:cNvPr id="69" name="object 131">
              <a:extLst>
                <a:ext uri="{FF2B5EF4-FFF2-40B4-BE49-F238E27FC236}">
                  <a16:creationId xmlns:a16="http://schemas.microsoft.com/office/drawing/2014/main" id="{27AFE455-564C-4E76-BE9E-FFA9652D4BEC}"/>
                </a:ext>
              </a:extLst>
            </p:cNvPr>
            <p:cNvSpPr/>
            <p:nvPr/>
          </p:nvSpPr>
          <p:spPr>
            <a:xfrm>
              <a:off x="4786562" y="3377889"/>
              <a:ext cx="97192" cy="103143"/>
            </a:xfrm>
            <a:custGeom>
              <a:avLst/>
              <a:gdLst/>
              <a:ahLst/>
              <a:cxnLst/>
              <a:rect l="l" t="t" r="r" b="b"/>
              <a:pathLst>
                <a:path w="93345" h="99060">
                  <a:moveTo>
                    <a:pt x="0" y="0"/>
                  </a:moveTo>
                  <a:lnTo>
                    <a:pt x="92805" y="0"/>
                  </a:lnTo>
                  <a:lnTo>
                    <a:pt x="92805" y="98607"/>
                  </a:lnTo>
                  <a:lnTo>
                    <a:pt x="0" y="98607"/>
                  </a:lnTo>
                  <a:lnTo>
                    <a:pt x="0" y="0"/>
                  </a:lnTo>
                  <a:close/>
                </a:path>
              </a:pathLst>
            </a:custGeom>
            <a:ln w="10800">
              <a:solidFill>
                <a:schemeClr val="accent6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875"/>
            </a:p>
          </p:txBody>
        </p:sp>
        <p:sp>
          <p:nvSpPr>
            <p:cNvPr id="70" name="object 132">
              <a:extLst>
                <a:ext uri="{FF2B5EF4-FFF2-40B4-BE49-F238E27FC236}">
                  <a16:creationId xmlns:a16="http://schemas.microsoft.com/office/drawing/2014/main" id="{6B0A778E-E9D2-423E-B766-A7BDF3E796D1}"/>
                </a:ext>
              </a:extLst>
            </p:cNvPr>
            <p:cNvSpPr/>
            <p:nvPr/>
          </p:nvSpPr>
          <p:spPr>
            <a:xfrm>
              <a:off x="4786562" y="3377889"/>
              <a:ext cx="97192" cy="103143"/>
            </a:xfrm>
            <a:custGeom>
              <a:avLst/>
              <a:gdLst/>
              <a:ahLst/>
              <a:cxnLst/>
              <a:rect l="l" t="t" r="r" b="b"/>
              <a:pathLst>
                <a:path w="93345" h="99060">
                  <a:moveTo>
                    <a:pt x="92805" y="98607"/>
                  </a:moveTo>
                  <a:lnTo>
                    <a:pt x="0" y="0"/>
                  </a:lnTo>
                </a:path>
              </a:pathLst>
            </a:custGeom>
            <a:ln w="10800">
              <a:solidFill>
                <a:schemeClr val="accent6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875"/>
            </a:p>
          </p:txBody>
        </p:sp>
        <p:sp>
          <p:nvSpPr>
            <p:cNvPr id="71" name="object 133">
              <a:extLst>
                <a:ext uri="{FF2B5EF4-FFF2-40B4-BE49-F238E27FC236}">
                  <a16:creationId xmlns:a16="http://schemas.microsoft.com/office/drawing/2014/main" id="{8B766EF3-71FE-4072-A683-78FFDEE7A272}"/>
                </a:ext>
              </a:extLst>
            </p:cNvPr>
            <p:cNvSpPr/>
            <p:nvPr/>
          </p:nvSpPr>
          <p:spPr>
            <a:xfrm>
              <a:off x="4786562" y="3275216"/>
              <a:ext cx="97192" cy="103143"/>
            </a:xfrm>
            <a:custGeom>
              <a:avLst/>
              <a:gdLst/>
              <a:ahLst/>
              <a:cxnLst/>
              <a:rect l="l" t="t" r="r" b="b"/>
              <a:pathLst>
                <a:path w="93345" h="99060">
                  <a:moveTo>
                    <a:pt x="0" y="98610"/>
                  </a:moveTo>
                  <a:lnTo>
                    <a:pt x="92805" y="98610"/>
                  </a:lnTo>
                  <a:lnTo>
                    <a:pt x="92805" y="0"/>
                  </a:lnTo>
                  <a:lnTo>
                    <a:pt x="0" y="0"/>
                  </a:lnTo>
                  <a:lnTo>
                    <a:pt x="0" y="98610"/>
                  </a:lnTo>
                  <a:close/>
                </a:path>
              </a:pathLst>
            </a:custGeom>
            <a:ln w="10800">
              <a:solidFill>
                <a:schemeClr val="accent6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875"/>
            </a:p>
          </p:txBody>
        </p:sp>
        <p:sp>
          <p:nvSpPr>
            <p:cNvPr id="72" name="object 134">
              <a:extLst>
                <a:ext uri="{FF2B5EF4-FFF2-40B4-BE49-F238E27FC236}">
                  <a16:creationId xmlns:a16="http://schemas.microsoft.com/office/drawing/2014/main" id="{1515E613-F386-4949-AA9D-C93948B57254}"/>
                </a:ext>
              </a:extLst>
            </p:cNvPr>
            <p:cNvSpPr/>
            <p:nvPr/>
          </p:nvSpPr>
          <p:spPr>
            <a:xfrm>
              <a:off x="4786562" y="3275216"/>
              <a:ext cx="97192" cy="103143"/>
            </a:xfrm>
            <a:custGeom>
              <a:avLst/>
              <a:gdLst/>
              <a:ahLst/>
              <a:cxnLst/>
              <a:rect l="l" t="t" r="r" b="b"/>
              <a:pathLst>
                <a:path w="93345" h="99060">
                  <a:moveTo>
                    <a:pt x="92805" y="0"/>
                  </a:moveTo>
                  <a:lnTo>
                    <a:pt x="0" y="98610"/>
                  </a:lnTo>
                </a:path>
              </a:pathLst>
            </a:custGeom>
            <a:ln w="10800">
              <a:solidFill>
                <a:schemeClr val="accent6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875"/>
            </a:p>
          </p:txBody>
        </p:sp>
        <p:sp>
          <p:nvSpPr>
            <p:cNvPr id="73" name="object 135">
              <a:extLst>
                <a:ext uri="{FF2B5EF4-FFF2-40B4-BE49-F238E27FC236}">
                  <a16:creationId xmlns:a16="http://schemas.microsoft.com/office/drawing/2014/main" id="{B8C40C51-033A-4113-9F9D-95916EF9598A}"/>
                </a:ext>
              </a:extLst>
            </p:cNvPr>
            <p:cNvSpPr/>
            <p:nvPr/>
          </p:nvSpPr>
          <p:spPr>
            <a:xfrm>
              <a:off x="4786562" y="3172544"/>
              <a:ext cx="97192" cy="103143"/>
            </a:xfrm>
            <a:custGeom>
              <a:avLst/>
              <a:gdLst/>
              <a:ahLst/>
              <a:cxnLst/>
              <a:rect l="l" t="t" r="r" b="b"/>
              <a:pathLst>
                <a:path w="93345" h="99060">
                  <a:moveTo>
                    <a:pt x="0" y="0"/>
                  </a:moveTo>
                  <a:lnTo>
                    <a:pt x="92805" y="0"/>
                  </a:lnTo>
                  <a:lnTo>
                    <a:pt x="92805" y="98607"/>
                  </a:lnTo>
                  <a:lnTo>
                    <a:pt x="0" y="98607"/>
                  </a:lnTo>
                  <a:lnTo>
                    <a:pt x="0" y="0"/>
                  </a:lnTo>
                  <a:close/>
                </a:path>
              </a:pathLst>
            </a:custGeom>
            <a:ln w="10800">
              <a:solidFill>
                <a:schemeClr val="accent6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875"/>
            </a:p>
          </p:txBody>
        </p:sp>
        <p:sp>
          <p:nvSpPr>
            <p:cNvPr id="74" name="object 136">
              <a:extLst>
                <a:ext uri="{FF2B5EF4-FFF2-40B4-BE49-F238E27FC236}">
                  <a16:creationId xmlns:a16="http://schemas.microsoft.com/office/drawing/2014/main" id="{F9221B20-64C7-4F76-9165-1AF3B9129B12}"/>
                </a:ext>
              </a:extLst>
            </p:cNvPr>
            <p:cNvSpPr/>
            <p:nvPr/>
          </p:nvSpPr>
          <p:spPr>
            <a:xfrm>
              <a:off x="4686056" y="3168333"/>
              <a:ext cx="100499" cy="107109"/>
            </a:xfrm>
            <a:custGeom>
              <a:avLst/>
              <a:gdLst/>
              <a:ahLst/>
              <a:cxnLst/>
              <a:rect l="l" t="t" r="r" b="b"/>
              <a:pathLst>
                <a:path w="96520" h="102869">
                  <a:moveTo>
                    <a:pt x="96526" y="0"/>
                  </a:moveTo>
                  <a:lnTo>
                    <a:pt x="0" y="57373"/>
                  </a:lnTo>
                  <a:lnTo>
                    <a:pt x="0" y="102650"/>
                  </a:lnTo>
                  <a:lnTo>
                    <a:pt x="96526" y="102650"/>
                  </a:lnTo>
                  <a:lnTo>
                    <a:pt x="96526" y="0"/>
                  </a:lnTo>
                  <a:close/>
                </a:path>
              </a:pathLst>
            </a:custGeom>
            <a:ln w="10800">
              <a:solidFill>
                <a:schemeClr val="accent6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875"/>
            </a:p>
          </p:txBody>
        </p:sp>
        <p:sp>
          <p:nvSpPr>
            <p:cNvPr id="75" name="object 137">
              <a:extLst>
                <a:ext uri="{FF2B5EF4-FFF2-40B4-BE49-F238E27FC236}">
                  <a16:creationId xmlns:a16="http://schemas.microsoft.com/office/drawing/2014/main" id="{7BEB939A-09D1-45CA-BAE6-83A8F08495C6}"/>
                </a:ext>
              </a:extLst>
            </p:cNvPr>
            <p:cNvSpPr/>
            <p:nvPr/>
          </p:nvSpPr>
          <p:spPr>
            <a:xfrm>
              <a:off x="4883198" y="3174232"/>
              <a:ext cx="422488" cy="99837"/>
            </a:xfrm>
            <a:custGeom>
              <a:avLst/>
              <a:gdLst/>
              <a:ahLst/>
              <a:cxnLst/>
              <a:rect l="l" t="t" r="r" b="b"/>
              <a:pathLst>
                <a:path w="405764" h="95885">
                  <a:moveTo>
                    <a:pt x="320634" y="0"/>
                  </a:moveTo>
                  <a:lnTo>
                    <a:pt x="0" y="0"/>
                  </a:lnTo>
                  <a:lnTo>
                    <a:pt x="0" y="95274"/>
                  </a:lnTo>
                  <a:lnTo>
                    <a:pt x="405763" y="95274"/>
                  </a:lnTo>
                  <a:lnTo>
                    <a:pt x="405763" y="45151"/>
                  </a:lnTo>
                  <a:lnTo>
                    <a:pt x="320634" y="0"/>
                  </a:lnTo>
                  <a:close/>
                </a:path>
              </a:pathLst>
            </a:custGeom>
            <a:ln w="10800">
              <a:solidFill>
                <a:schemeClr val="accent6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875"/>
            </a:p>
          </p:txBody>
        </p:sp>
        <p:sp>
          <p:nvSpPr>
            <p:cNvPr id="76" name="object 138">
              <a:extLst>
                <a:ext uri="{FF2B5EF4-FFF2-40B4-BE49-F238E27FC236}">
                  <a16:creationId xmlns:a16="http://schemas.microsoft.com/office/drawing/2014/main" id="{0C3D08B0-94A2-4A1E-8283-8D225B28F29F}"/>
                </a:ext>
              </a:extLst>
            </p:cNvPr>
            <p:cNvSpPr/>
            <p:nvPr/>
          </p:nvSpPr>
          <p:spPr>
            <a:xfrm>
              <a:off x="4783634" y="3131181"/>
              <a:ext cx="102481" cy="41653"/>
            </a:xfrm>
            <a:custGeom>
              <a:avLst/>
              <a:gdLst/>
              <a:ahLst/>
              <a:cxnLst/>
              <a:rect l="l" t="t" r="r" b="b"/>
              <a:pathLst>
                <a:path w="98425" h="40005">
                  <a:moveTo>
                    <a:pt x="0" y="39725"/>
                  </a:moveTo>
                  <a:lnTo>
                    <a:pt x="0" y="39725"/>
                  </a:lnTo>
                  <a:lnTo>
                    <a:pt x="98427" y="39725"/>
                  </a:lnTo>
                  <a:lnTo>
                    <a:pt x="96131" y="33108"/>
                  </a:lnTo>
                  <a:lnTo>
                    <a:pt x="93845" y="26480"/>
                  </a:lnTo>
                  <a:lnTo>
                    <a:pt x="91555" y="19867"/>
                  </a:lnTo>
                  <a:lnTo>
                    <a:pt x="89261" y="13243"/>
                  </a:lnTo>
                  <a:lnTo>
                    <a:pt x="86958" y="6620"/>
                  </a:lnTo>
                  <a:lnTo>
                    <a:pt x="84665" y="0"/>
                  </a:lnTo>
                  <a:lnTo>
                    <a:pt x="75793" y="0"/>
                  </a:lnTo>
                  <a:lnTo>
                    <a:pt x="13749" y="0"/>
                  </a:lnTo>
                  <a:lnTo>
                    <a:pt x="11455" y="6620"/>
                  </a:lnTo>
                  <a:lnTo>
                    <a:pt x="9159" y="13247"/>
                  </a:lnTo>
                  <a:lnTo>
                    <a:pt x="6869" y="19867"/>
                  </a:lnTo>
                  <a:lnTo>
                    <a:pt x="4583" y="26484"/>
                  </a:lnTo>
                  <a:lnTo>
                    <a:pt x="2293" y="33108"/>
                  </a:lnTo>
                  <a:lnTo>
                    <a:pt x="0" y="39725"/>
                  </a:lnTo>
                  <a:close/>
                </a:path>
              </a:pathLst>
            </a:custGeom>
            <a:ln w="10800">
              <a:solidFill>
                <a:schemeClr val="accent6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875"/>
            </a:p>
          </p:txBody>
        </p:sp>
        <p:sp>
          <p:nvSpPr>
            <p:cNvPr id="77" name="object 139">
              <a:extLst>
                <a:ext uri="{FF2B5EF4-FFF2-40B4-BE49-F238E27FC236}">
                  <a16:creationId xmlns:a16="http://schemas.microsoft.com/office/drawing/2014/main" id="{820C0C51-F408-4A7F-819C-9B70C327401E}"/>
                </a:ext>
              </a:extLst>
            </p:cNvPr>
            <p:cNvSpPr/>
            <p:nvPr/>
          </p:nvSpPr>
          <p:spPr>
            <a:xfrm>
              <a:off x="4883198" y="3221092"/>
              <a:ext cx="417199" cy="0"/>
            </a:xfrm>
            <a:custGeom>
              <a:avLst/>
              <a:gdLst/>
              <a:ahLst/>
              <a:cxnLst/>
              <a:rect l="l" t="t" r="r" b="b"/>
              <a:pathLst>
                <a:path w="400685">
                  <a:moveTo>
                    <a:pt x="0" y="0"/>
                  </a:moveTo>
                  <a:lnTo>
                    <a:pt x="400481" y="0"/>
                  </a:lnTo>
                </a:path>
              </a:pathLst>
            </a:custGeom>
            <a:ln w="10800">
              <a:solidFill>
                <a:schemeClr val="accent6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875"/>
            </a:p>
          </p:txBody>
        </p:sp>
        <p:sp>
          <p:nvSpPr>
            <p:cNvPr id="78" name="object 140">
              <a:extLst>
                <a:ext uri="{FF2B5EF4-FFF2-40B4-BE49-F238E27FC236}">
                  <a16:creationId xmlns:a16="http://schemas.microsoft.com/office/drawing/2014/main" id="{50A790FF-CB45-42BE-BEA5-B11FC37CFB30}"/>
                </a:ext>
              </a:extLst>
            </p:cNvPr>
            <p:cNvSpPr/>
            <p:nvPr/>
          </p:nvSpPr>
          <p:spPr>
            <a:xfrm>
              <a:off x="5105199" y="3270920"/>
              <a:ext cx="0" cy="82647"/>
            </a:xfrm>
            <a:custGeom>
              <a:avLst/>
              <a:gdLst/>
              <a:ahLst/>
              <a:cxnLst/>
              <a:rect l="l" t="t" r="r" b="b"/>
              <a:pathLst>
                <a:path h="79375">
                  <a:moveTo>
                    <a:pt x="0" y="0"/>
                  </a:moveTo>
                  <a:lnTo>
                    <a:pt x="0" y="79027"/>
                  </a:lnTo>
                </a:path>
              </a:pathLst>
            </a:custGeom>
            <a:ln w="10800">
              <a:solidFill>
                <a:schemeClr val="accent6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875"/>
            </a:p>
          </p:txBody>
        </p:sp>
        <p:sp>
          <p:nvSpPr>
            <p:cNvPr id="79" name="object 141">
              <a:extLst>
                <a:ext uri="{FF2B5EF4-FFF2-40B4-BE49-F238E27FC236}">
                  <a16:creationId xmlns:a16="http://schemas.microsoft.com/office/drawing/2014/main" id="{07053DD1-2B23-4B91-8A79-22B3E3721836}"/>
                </a:ext>
              </a:extLst>
            </p:cNvPr>
            <p:cNvSpPr/>
            <p:nvPr/>
          </p:nvSpPr>
          <p:spPr>
            <a:xfrm>
              <a:off x="5152475" y="3270920"/>
              <a:ext cx="0" cy="82647"/>
            </a:xfrm>
            <a:custGeom>
              <a:avLst/>
              <a:gdLst/>
              <a:ahLst/>
              <a:cxnLst/>
              <a:rect l="l" t="t" r="r" b="b"/>
              <a:pathLst>
                <a:path h="79375">
                  <a:moveTo>
                    <a:pt x="0" y="0"/>
                  </a:moveTo>
                  <a:lnTo>
                    <a:pt x="0" y="79027"/>
                  </a:lnTo>
                </a:path>
              </a:pathLst>
            </a:custGeom>
            <a:ln w="10800">
              <a:solidFill>
                <a:schemeClr val="accent6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875"/>
            </a:p>
          </p:txBody>
        </p:sp>
        <p:sp>
          <p:nvSpPr>
            <p:cNvPr id="80" name="object 142">
              <a:extLst>
                <a:ext uri="{FF2B5EF4-FFF2-40B4-BE49-F238E27FC236}">
                  <a16:creationId xmlns:a16="http://schemas.microsoft.com/office/drawing/2014/main" id="{070E206E-41E8-4460-A309-9741CFF162C0}"/>
                </a:ext>
              </a:extLst>
            </p:cNvPr>
            <p:cNvSpPr/>
            <p:nvPr/>
          </p:nvSpPr>
          <p:spPr>
            <a:xfrm>
              <a:off x="5081539" y="3343912"/>
              <a:ext cx="92564" cy="92564"/>
            </a:xfrm>
            <a:custGeom>
              <a:avLst/>
              <a:gdLst/>
              <a:ahLst/>
              <a:cxnLst/>
              <a:rect l="l" t="t" r="r" b="b"/>
              <a:pathLst>
                <a:path w="88900" h="88900">
                  <a:moveTo>
                    <a:pt x="44189" y="0"/>
                  </a:moveTo>
                  <a:lnTo>
                    <a:pt x="61392" y="3473"/>
                  </a:lnTo>
                  <a:lnTo>
                    <a:pt x="75439" y="12944"/>
                  </a:lnTo>
                  <a:lnTo>
                    <a:pt x="84910" y="26992"/>
                  </a:lnTo>
                  <a:lnTo>
                    <a:pt x="88383" y="44194"/>
                  </a:lnTo>
                  <a:lnTo>
                    <a:pt x="84910" y="61394"/>
                  </a:lnTo>
                  <a:lnTo>
                    <a:pt x="75439" y="75441"/>
                  </a:lnTo>
                  <a:lnTo>
                    <a:pt x="61392" y="84911"/>
                  </a:lnTo>
                  <a:lnTo>
                    <a:pt x="44189" y="88384"/>
                  </a:lnTo>
                  <a:lnTo>
                    <a:pt x="26989" y="84911"/>
                  </a:lnTo>
                  <a:lnTo>
                    <a:pt x="12943" y="75441"/>
                  </a:lnTo>
                  <a:lnTo>
                    <a:pt x="3472" y="61394"/>
                  </a:lnTo>
                  <a:lnTo>
                    <a:pt x="0" y="44194"/>
                  </a:lnTo>
                  <a:lnTo>
                    <a:pt x="3472" y="26992"/>
                  </a:lnTo>
                  <a:lnTo>
                    <a:pt x="12943" y="12944"/>
                  </a:lnTo>
                  <a:lnTo>
                    <a:pt x="26989" y="3473"/>
                  </a:lnTo>
                  <a:lnTo>
                    <a:pt x="44189" y="0"/>
                  </a:lnTo>
                  <a:close/>
                </a:path>
              </a:pathLst>
            </a:custGeom>
            <a:ln w="10800">
              <a:solidFill>
                <a:schemeClr val="accent6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875"/>
            </a:p>
          </p:txBody>
        </p:sp>
        <p:sp>
          <p:nvSpPr>
            <p:cNvPr id="81" name="object 143">
              <a:extLst>
                <a:ext uri="{FF2B5EF4-FFF2-40B4-BE49-F238E27FC236}">
                  <a16:creationId xmlns:a16="http://schemas.microsoft.com/office/drawing/2014/main" id="{A7EBF878-946D-47C9-B903-CDF6CFDABFD3}"/>
                </a:ext>
              </a:extLst>
            </p:cNvPr>
            <p:cNvSpPr/>
            <p:nvPr/>
          </p:nvSpPr>
          <p:spPr>
            <a:xfrm>
              <a:off x="5113198" y="3375570"/>
              <a:ext cx="29092" cy="29092"/>
            </a:xfrm>
            <a:custGeom>
              <a:avLst/>
              <a:gdLst/>
              <a:ahLst/>
              <a:cxnLst/>
              <a:rect l="l" t="t" r="r" b="b"/>
              <a:pathLst>
                <a:path w="27939" h="27939">
                  <a:moveTo>
                    <a:pt x="13784" y="0"/>
                  </a:moveTo>
                  <a:lnTo>
                    <a:pt x="21398" y="0"/>
                  </a:lnTo>
                  <a:lnTo>
                    <a:pt x="27572" y="6173"/>
                  </a:lnTo>
                  <a:lnTo>
                    <a:pt x="27572" y="13788"/>
                  </a:lnTo>
                  <a:lnTo>
                    <a:pt x="27572" y="21402"/>
                  </a:lnTo>
                  <a:lnTo>
                    <a:pt x="21398" y="27571"/>
                  </a:lnTo>
                  <a:lnTo>
                    <a:pt x="13784" y="27571"/>
                  </a:lnTo>
                  <a:lnTo>
                    <a:pt x="6170" y="27571"/>
                  </a:lnTo>
                  <a:lnTo>
                    <a:pt x="0" y="21402"/>
                  </a:lnTo>
                  <a:lnTo>
                    <a:pt x="0" y="13788"/>
                  </a:lnTo>
                  <a:lnTo>
                    <a:pt x="0" y="6173"/>
                  </a:lnTo>
                  <a:lnTo>
                    <a:pt x="6170" y="0"/>
                  </a:lnTo>
                  <a:lnTo>
                    <a:pt x="13784" y="0"/>
                  </a:lnTo>
                  <a:close/>
                </a:path>
              </a:pathLst>
            </a:custGeom>
            <a:ln w="10800">
              <a:solidFill>
                <a:schemeClr val="accent6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875"/>
            </a:p>
          </p:txBody>
        </p:sp>
        <p:sp>
          <p:nvSpPr>
            <p:cNvPr id="82" name="object 144">
              <a:extLst>
                <a:ext uri="{FF2B5EF4-FFF2-40B4-BE49-F238E27FC236}">
                  <a16:creationId xmlns:a16="http://schemas.microsoft.com/office/drawing/2014/main" id="{B58AB4AA-CD8E-449E-9F79-35B5C5463A14}"/>
                </a:ext>
              </a:extLst>
            </p:cNvPr>
            <p:cNvSpPr/>
            <p:nvPr/>
          </p:nvSpPr>
          <p:spPr>
            <a:xfrm>
              <a:off x="4973504" y="3574389"/>
              <a:ext cx="308105" cy="45621"/>
            </a:xfrm>
            <a:custGeom>
              <a:avLst/>
              <a:gdLst/>
              <a:ahLst/>
              <a:cxnLst/>
              <a:rect l="l" t="t" r="r" b="b"/>
              <a:pathLst>
                <a:path w="295910" h="43814">
                  <a:moveTo>
                    <a:pt x="0" y="43373"/>
                  </a:moveTo>
                  <a:lnTo>
                    <a:pt x="295897" y="43373"/>
                  </a:lnTo>
                  <a:lnTo>
                    <a:pt x="295897" y="0"/>
                  </a:lnTo>
                  <a:lnTo>
                    <a:pt x="0" y="0"/>
                  </a:lnTo>
                  <a:lnTo>
                    <a:pt x="0" y="43373"/>
                  </a:lnTo>
                  <a:close/>
                </a:path>
              </a:pathLst>
            </a:custGeom>
            <a:ln w="10800">
              <a:solidFill>
                <a:schemeClr val="accent6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875"/>
            </a:p>
          </p:txBody>
        </p:sp>
        <p:sp>
          <p:nvSpPr>
            <p:cNvPr id="83" name="object 145">
              <a:extLst>
                <a:ext uri="{FF2B5EF4-FFF2-40B4-BE49-F238E27FC236}">
                  <a16:creationId xmlns:a16="http://schemas.microsoft.com/office/drawing/2014/main" id="{DE9DB66C-0885-4123-8DAE-99F9438B1F5F}"/>
                </a:ext>
              </a:extLst>
            </p:cNvPr>
            <p:cNvSpPr/>
            <p:nvPr/>
          </p:nvSpPr>
          <p:spPr>
            <a:xfrm>
              <a:off x="4973504" y="3529222"/>
              <a:ext cx="308105" cy="45621"/>
            </a:xfrm>
            <a:custGeom>
              <a:avLst/>
              <a:gdLst/>
              <a:ahLst/>
              <a:cxnLst/>
              <a:rect l="l" t="t" r="r" b="b"/>
              <a:pathLst>
                <a:path w="295910" h="43814">
                  <a:moveTo>
                    <a:pt x="0" y="0"/>
                  </a:moveTo>
                  <a:lnTo>
                    <a:pt x="295897" y="0"/>
                  </a:lnTo>
                  <a:lnTo>
                    <a:pt x="295897" y="43375"/>
                  </a:lnTo>
                  <a:lnTo>
                    <a:pt x="0" y="43375"/>
                  </a:lnTo>
                  <a:lnTo>
                    <a:pt x="0" y="0"/>
                  </a:lnTo>
                  <a:close/>
                </a:path>
              </a:pathLst>
            </a:custGeom>
            <a:ln w="10800">
              <a:solidFill>
                <a:schemeClr val="accent6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875"/>
            </a:p>
          </p:txBody>
        </p:sp>
        <p:sp>
          <p:nvSpPr>
            <p:cNvPr id="84" name="object 146">
              <a:extLst>
                <a:ext uri="{FF2B5EF4-FFF2-40B4-BE49-F238E27FC236}">
                  <a16:creationId xmlns:a16="http://schemas.microsoft.com/office/drawing/2014/main" id="{433F051D-2ACE-4AD1-BD51-33F26709A52E}"/>
                </a:ext>
              </a:extLst>
            </p:cNvPr>
            <p:cNvSpPr/>
            <p:nvPr/>
          </p:nvSpPr>
          <p:spPr>
            <a:xfrm>
              <a:off x="4987856" y="3390778"/>
              <a:ext cx="92564" cy="137524"/>
            </a:xfrm>
            <a:custGeom>
              <a:avLst/>
              <a:gdLst/>
              <a:ahLst/>
              <a:cxnLst/>
              <a:rect l="l" t="t" r="r" b="b"/>
              <a:pathLst>
                <a:path w="88900" h="132080">
                  <a:moveTo>
                    <a:pt x="88780" y="0"/>
                  </a:moveTo>
                  <a:lnTo>
                    <a:pt x="0" y="131944"/>
                  </a:lnTo>
                </a:path>
              </a:pathLst>
            </a:custGeom>
            <a:ln w="10800">
              <a:solidFill>
                <a:schemeClr val="accent6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875"/>
            </a:p>
          </p:txBody>
        </p:sp>
        <p:sp>
          <p:nvSpPr>
            <p:cNvPr id="85" name="object 147">
              <a:extLst>
                <a:ext uri="{FF2B5EF4-FFF2-40B4-BE49-F238E27FC236}">
                  <a16:creationId xmlns:a16="http://schemas.microsoft.com/office/drawing/2014/main" id="{5E9F8FE1-F573-4EA4-A9BC-B5D7D5AEDE45}"/>
                </a:ext>
              </a:extLst>
            </p:cNvPr>
            <p:cNvSpPr/>
            <p:nvPr/>
          </p:nvSpPr>
          <p:spPr>
            <a:xfrm>
              <a:off x="5174212" y="3390778"/>
              <a:ext cx="92564" cy="137524"/>
            </a:xfrm>
            <a:custGeom>
              <a:avLst/>
              <a:gdLst/>
              <a:ahLst/>
              <a:cxnLst/>
              <a:rect l="l" t="t" r="r" b="b"/>
              <a:pathLst>
                <a:path w="88900" h="132080">
                  <a:moveTo>
                    <a:pt x="0" y="0"/>
                  </a:moveTo>
                  <a:lnTo>
                    <a:pt x="88780" y="131944"/>
                  </a:lnTo>
                </a:path>
              </a:pathLst>
            </a:custGeom>
            <a:ln w="10800">
              <a:solidFill>
                <a:schemeClr val="accent6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875"/>
            </a:p>
          </p:txBody>
        </p:sp>
        <p:sp>
          <p:nvSpPr>
            <p:cNvPr id="86" name="object 267">
              <a:extLst>
                <a:ext uri="{FF2B5EF4-FFF2-40B4-BE49-F238E27FC236}">
                  <a16:creationId xmlns:a16="http://schemas.microsoft.com/office/drawing/2014/main" id="{2C7DA0AA-6BBA-4DA9-B642-97BCDA59B58B}"/>
                </a:ext>
              </a:extLst>
            </p:cNvPr>
            <p:cNvSpPr txBox="1"/>
            <p:nvPr/>
          </p:nvSpPr>
          <p:spPr>
            <a:xfrm>
              <a:off x="6746600" y="3384994"/>
              <a:ext cx="613567" cy="1846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3222"/>
              <a:r>
                <a:rPr sz="1200" b="1" dirty="0">
                  <a:latin typeface="Trebuchet MS"/>
                  <a:cs typeface="Trebuchet MS"/>
                </a:rPr>
                <a:t>1</a:t>
              </a:r>
              <a:r>
                <a:rPr lang="ru-RU" sz="1200" b="1" dirty="0">
                  <a:latin typeface="Trebuchet MS"/>
                  <a:cs typeface="Trebuchet MS"/>
                </a:rPr>
                <a:t>21</a:t>
              </a:r>
              <a:r>
                <a:rPr sz="1200" b="1" dirty="0">
                  <a:latin typeface="Trebuchet MS"/>
                  <a:cs typeface="Trebuchet MS"/>
                </a:rPr>
                <a:t>,</a:t>
              </a:r>
              <a:r>
                <a:rPr lang="ru-RU" sz="1200" b="1" dirty="0">
                  <a:latin typeface="Trebuchet MS"/>
                  <a:cs typeface="Trebuchet MS"/>
                </a:rPr>
                <a:t>2</a:t>
              </a:r>
              <a:r>
                <a:rPr sz="1200" b="1" spc="-104" dirty="0">
                  <a:latin typeface="Trebuchet MS"/>
                  <a:cs typeface="Trebuchet MS"/>
                </a:rPr>
                <a:t> </a:t>
              </a:r>
              <a:r>
                <a:rPr sz="1200" b="1" spc="-5" dirty="0">
                  <a:latin typeface="Trebuchet MS"/>
                  <a:cs typeface="Trebuchet MS"/>
                </a:rPr>
                <a:t>%</a:t>
              </a:r>
              <a:endParaRPr sz="1200" dirty="0">
                <a:latin typeface="Trebuchet MS"/>
                <a:cs typeface="Trebuchet MS"/>
              </a:endParaRPr>
            </a:p>
          </p:txBody>
        </p:sp>
        <p:sp>
          <p:nvSpPr>
            <p:cNvPr id="87" name="object 261">
              <a:extLst>
                <a:ext uri="{FF2B5EF4-FFF2-40B4-BE49-F238E27FC236}">
                  <a16:creationId xmlns:a16="http://schemas.microsoft.com/office/drawing/2014/main" id="{964C2860-EF57-40B7-B731-95F567A73484}"/>
                </a:ext>
              </a:extLst>
            </p:cNvPr>
            <p:cNvSpPr/>
            <p:nvPr/>
          </p:nvSpPr>
          <p:spPr>
            <a:xfrm>
              <a:off x="5874548" y="3536429"/>
              <a:ext cx="811087" cy="103551"/>
            </a:xfrm>
            <a:custGeom>
              <a:avLst/>
              <a:gdLst/>
              <a:ahLst/>
              <a:cxnLst/>
              <a:rect l="l" t="t" r="r" b="b"/>
              <a:pathLst>
                <a:path w="1054100" h="105410">
                  <a:moveTo>
                    <a:pt x="0" y="0"/>
                  </a:moveTo>
                  <a:lnTo>
                    <a:pt x="1053514" y="0"/>
                  </a:lnTo>
                  <a:lnTo>
                    <a:pt x="1053514" y="104983"/>
                  </a:lnTo>
                  <a:lnTo>
                    <a:pt x="0" y="104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endParaRPr sz="1875"/>
            </a:p>
          </p:txBody>
        </p:sp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300CDCD1-534B-4848-A24B-3DE78A5A5CE6}"/>
              </a:ext>
            </a:extLst>
          </p:cNvPr>
          <p:cNvGrpSpPr/>
          <p:nvPr/>
        </p:nvGrpSpPr>
        <p:grpSpPr>
          <a:xfrm>
            <a:off x="4159822" y="4421185"/>
            <a:ext cx="3621999" cy="1044268"/>
            <a:chOff x="4603911" y="5152896"/>
            <a:chExt cx="2892191" cy="817812"/>
          </a:xfrm>
        </p:grpSpPr>
        <p:sp>
          <p:nvSpPr>
            <p:cNvPr id="89" name="object 41">
              <a:extLst>
                <a:ext uri="{FF2B5EF4-FFF2-40B4-BE49-F238E27FC236}">
                  <a16:creationId xmlns:a16="http://schemas.microsoft.com/office/drawing/2014/main" id="{0D50D57B-25AB-45E7-A875-C1B0350A0EF9}"/>
                </a:ext>
              </a:extLst>
            </p:cNvPr>
            <p:cNvSpPr txBox="1"/>
            <p:nvPr/>
          </p:nvSpPr>
          <p:spPr>
            <a:xfrm>
              <a:off x="5494075" y="5152896"/>
              <a:ext cx="2002027" cy="1922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3222"/>
              <a:r>
                <a:rPr sz="1249" b="1" dirty="0">
                  <a:solidFill>
                    <a:srgbClr val="575A5A"/>
                  </a:solidFill>
                  <a:latin typeface="Trebuchet MS"/>
                  <a:cs typeface="Trebuchet MS"/>
                </a:rPr>
                <a:t>Оборот оптовой</a:t>
              </a:r>
              <a:r>
                <a:rPr sz="1249" b="1" spc="-115" dirty="0">
                  <a:solidFill>
                    <a:srgbClr val="575A5A"/>
                  </a:solidFill>
                  <a:latin typeface="Trebuchet MS"/>
                  <a:cs typeface="Trebuchet MS"/>
                </a:rPr>
                <a:t> </a:t>
              </a:r>
              <a:r>
                <a:rPr sz="1249" b="1" dirty="0">
                  <a:solidFill>
                    <a:srgbClr val="575A5A"/>
                  </a:solidFill>
                  <a:latin typeface="Trebuchet MS"/>
                  <a:cs typeface="Trebuchet MS"/>
                </a:rPr>
                <a:t>торговли</a:t>
              </a:r>
              <a:endParaRPr sz="1249" dirty="0">
                <a:latin typeface="Trebuchet MS"/>
                <a:cs typeface="Trebuchet MS"/>
              </a:endParaRPr>
            </a:p>
          </p:txBody>
        </p:sp>
        <p:grpSp>
          <p:nvGrpSpPr>
            <p:cNvPr id="90" name="Группа 89">
              <a:extLst>
                <a:ext uri="{FF2B5EF4-FFF2-40B4-BE49-F238E27FC236}">
                  <a16:creationId xmlns:a16="http://schemas.microsoft.com/office/drawing/2014/main" id="{26523B55-33EE-4BF7-8F63-B4063AEB0164}"/>
                </a:ext>
              </a:extLst>
            </p:cNvPr>
            <p:cNvGrpSpPr/>
            <p:nvPr/>
          </p:nvGrpSpPr>
          <p:grpSpPr>
            <a:xfrm>
              <a:off x="4603911" y="5193170"/>
              <a:ext cx="777537" cy="777538"/>
              <a:chOff x="3394196" y="3102178"/>
              <a:chExt cx="583153" cy="583153"/>
            </a:xfrm>
          </p:grpSpPr>
          <p:sp>
            <p:nvSpPr>
              <p:cNvPr id="93" name="object 182">
                <a:extLst>
                  <a:ext uri="{FF2B5EF4-FFF2-40B4-BE49-F238E27FC236}">
                    <a16:creationId xmlns:a16="http://schemas.microsoft.com/office/drawing/2014/main" id="{81FF2021-3AC9-4274-A4EA-2736357F0B6A}"/>
                  </a:ext>
                </a:extLst>
              </p:cNvPr>
              <p:cNvSpPr/>
              <p:nvPr/>
            </p:nvSpPr>
            <p:spPr>
              <a:xfrm>
                <a:off x="3394196" y="3102178"/>
                <a:ext cx="583153" cy="583153"/>
              </a:xfrm>
              <a:custGeom>
                <a:avLst/>
                <a:gdLst/>
                <a:ahLst/>
                <a:cxnLst/>
                <a:rect l="l" t="t" r="r" b="b"/>
                <a:pathLst>
                  <a:path w="746760" h="746760">
                    <a:moveTo>
                      <a:pt x="0" y="0"/>
                    </a:moveTo>
                    <a:lnTo>
                      <a:pt x="746762" y="0"/>
                    </a:lnTo>
                    <a:lnTo>
                      <a:pt x="746762" y="746754"/>
                    </a:lnTo>
                    <a:lnTo>
                      <a:pt x="0" y="746754"/>
                    </a:lnTo>
                    <a:lnTo>
                      <a:pt x="0" y="0"/>
                    </a:lnTo>
                    <a:close/>
                  </a:path>
                </a:pathLst>
              </a:custGeom>
              <a:ln w="1080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 sz="1875"/>
              </a:p>
            </p:txBody>
          </p:sp>
          <p:sp>
            <p:nvSpPr>
              <p:cNvPr id="94" name="object 183">
                <a:extLst>
                  <a:ext uri="{FF2B5EF4-FFF2-40B4-BE49-F238E27FC236}">
                    <a16:creationId xmlns:a16="http://schemas.microsoft.com/office/drawing/2014/main" id="{19845AD0-BBEE-40BC-88A7-F4E050B9B1A8}"/>
                  </a:ext>
                </a:extLst>
              </p:cNvPr>
              <p:cNvSpPr/>
              <p:nvPr/>
            </p:nvSpPr>
            <p:spPr>
              <a:xfrm>
                <a:off x="3532898" y="3501436"/>
                <a:ext cx="394719" cy="40661"/>
              </a:xfrm>
              <a:custGeom>
                <a:avLst/>
                <a:gdLst/>
                <a:ahLst/>
                <a:cxnLst/>
                <a:rect l="l" t="t" r="r" b="b"/>
                <a:pathLst>
                  <a:path w="505460" h="52070">
                    <a:moveTo>
                      <a:pt x="0" y="0"/>
                    </a:moveTo>
                    <a:lnTo>
                      <a:pt x="505209" y="0"/>
                    </a:lnTo>
                    <a:lnTo>
                      <a:pt x="505209" y="51549"/>
                    </a:lnTo>
                    <a:lnTo>
                      <a:pt x="0" y="51549"/>
                    </a:lnTo>
                    <a:lnTo>
                      <a:pt x="0" y="0"/>
                    </a:lnTo>
                    <a:close/>
                  </a:path>
                </a:pathLst>
              </a:custGeom>
              <a:ln w="1080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 sz="1875"/>
              </a:p>
            </p:txBody>
          </p:sp>
          <p:sp>
            <p:nvSpPr>
              <p:cNvPr id="95" name="object 184">
                <a:extLst>
                  <a:ext uri="{FF2B5EF4-FFF2-40B4-BE49-F238E27FC236}">
                    <a16:creationId xmlns:a16="http://schemas.microsoft.com/office/drawing/2014/main" id="{8232A856-D1E9-4D22-97D5-8B23EF53115D}"/>
                  </a:ext>
                </a:extLst>
              </p:cNvPr>
              <p:cNvSpPr/>
              <p:nvPr/>
            </p:nvSpPr>
            <p:spPr>
              <a:xfrm>
                <a:off x="3444127" y="3233055"/>
                <a:ext cx="88761" cy="308932"/>
              </a:xfrm>
              <a:custGeom>
                <a:avLst/>
                <a:gdLst/>
                <a:ahLst/>
                <a:cxnLst/>
                <a:rect l="l" t="t" r="r" b="b"/>
                <a:pathLst>
                  <a:path w="113664" h="395604">
                    <a:moveTo>
                      <a:pt x="113676" y="395226"/>
                    </a:moveTo>
                    <a:lnTo>
                      <a:pt x="113676" y="65728"/>
                    </a:lnTo>
                    <a:lnTo>
                      <a:pt x="58254" y="0"/>
                    </a:lnTo>
                    <a:lnTo>
                      <a:pt x="0" y="0"/>
                    </a:lnTo>
                    <a:lnTo>
                      <a:pt x="0" y="44240"/>
                    </a:lnTo>
                    <a:lnTo>
                      <a:pt x="95849" y="44240"/>
                    </a:lnTo>
                  </a:path>
                </a:pathLst>
              </a:custGeom>
              <a:ln w="1080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 sz="1875"/>
              </a:p>
            </p:txBody>
          </p:sp>
          <p:sp>
            <p:nvSpPr>
              <p:cNvPr id="96" name="object 185">
                <a:extLst>
                  <a:ext uri="{FF2B5EF4-FFF2-40B4-BE49-F238E27FC236}">
                    <a16:creationId xmlns:a16="http://schemas.microsoft.com/office/drawing/2014/main" id="{55F1C2D6-E1F6-4F75-A546-26A3770DB3FC}"/>
                  </a:ext>
                </a:extLst>
              </p:cNvPr>
              <p:cNvSpPr/>
              <p:nvPr/>
            </p:nvSpPr>
            <p:spPr>
              <a:xfrm>
                <a:off x="3569814" y="3547052"/>
                <a:ext cx="71902" cy="71902"/>
              </a:xfrm>
              <a:custGeom>
                <a:avLst/>
                <a:gdLst/>
                <a:ahLst/>
                <a:cxnLst/>
                <a:rect l="l" t="t" r="r" b="b"/>
                <a:pathLst>
                  <a:path w="92075" h="92075">
                    <a:moveTo>
                      <a:pt x="45968" y="0"/>
                    </a:moveTo>
                    <a:lnTo>
                      <a:pt x="63861" y="3611"/>
                    </a:lnTo>
                    <a:lnTo>
                      <a:pt x="78472" y="13462"/>
                    </a:lnTo>
                    <a:lnTo>
                      <a:pt x="88324" y="28072"/>
                    </a:lnTo>
                    <a:lnTo>
                      <a:pt x="91936" y="45965"/>
                    </a:lnTo>
                    <a:lnTo>
                      <a:pt x="88324" y="63859"/>
                    </a:lnTo>
                    <a:lnTo>
                      <a:pt x="78472" y="78471"/>
                    </a:lnTo>
                    <a:lnTo>
                      <a:pt x="63861" y="88322"/>
                    </a:lnTo>
                    <a:lnTo>
                      <a:pt x="45968" y="91934"/>
                    </a:lnTo>
                    <a:lnTo>
                      <a:pt x="28076" y="88322"/>
                    </a:lnTo>
                    <a:lnTo>
                      <a:pt x="13464" y="78471"/>
                    </a:lnTo>
                    <a:lnTo>
                      <a:pt x="3612" y="63859"/>
                    </a:lnTo>
                    <a:lnTo>
                      <a:pt x="0" y="45965"/>
                    </a:lnTo>
                    <a:lnTo>
                      <a:pt x="3612" y="28072"/>
                    </a:lnTo>
                    <a:lnTo>
                      <a:pt x="13464" y="13462"/>
                    </a:lnTo>
                    <a:lnTo>
                      <a:pt x="28076" y="3611"/>
                    </a:lnTo>
                    <a:lnTo>
                      <a:pt x="45968" y="0"/>
                    </a:lnTo>
                    <a:close/>
                  </a:path>
                </a:pathLst>
              </a:custGeom>
              <a:ln w="1080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 sz="1875"/>
              </a:p>
            </p:txBody>
          </p:sp>
          <p:sp>
            <p:nvSpPr>
              <p:cNvPr id="97" name="object 186">
                <a:extLst>
                  <a:ext uri="{FF2B5EF4-FFF2-40B4-BE49-F238E27FC236}">
                    <a16:creationId xmlns:a16="http://schemas.microsoft.com/office/drawing/2014/main" id="{C22A7C00-B14D-43E2-8755-6F199D3084FE}"/>
                  </a:ext>
                </a:extLst>
              </p:cNvPr>
              <p:cNvSpPr/>
              <p:nvPr/>
            </p:nvSpPr>
            <p:spPr>
              <a:xfrm>
                <a:off x="3591958" y="3569197"/>
                <a:ext cx="27769" cy="27769"/>
              </a:xfrm>
              <a:custGeom>
                <a:avLst/>
                <a:gdLst/>
                <a:ahLst/>
                <a:cxnLst/>
                <a:rect l="l" t="t" r="r" b="b"/>
                <a:pathLst>
                  <a:path w="35560" h="35560">
                    <a:moveTo>
                      <a:pt x="17611" y="0"/>
                    </a:moveTo>
                    <a:lnTo>
                      <a:pt x="27338" y="0"/>
                    </a:lnTo>
                    <a:lnTo>
                      <a:pt x="35222" y="7884"/>
                    </a:lnTo>
                    <a:lnTo>
                      <a:pt x="35222" y="17607"/>
                    </a:lnTo>
                    <a:lnTo>
                      <a:pt x="35222" y="27334"/>
                    </a:lnTo>
                    <a:lnTo>
                      <a:pt x="27338" y="35218"/>
                    </a:lnTo>
                    <a:lnTo>
                      <a:pt x="17611" y="35218"/>
                    </a:lnTo>
                    <a:lnTo>
                      <a:pt x="7882" y="35218"/>
                    </a:lnTo>
                    <a:lnTo>
                      <a:pt x="0" y="27334"/>
                    </a:lnTo>
                    <a:lnTo>
                      <a:pt x="0" y="17607"/>
                    </a:lnTo>
                    <a:lnTo>
                      <a:pt x="0" y="7884"/>
                    </a:lnTo>
                    <a:lnTo>
                      <a:pt x="7882" y="0"/>
                    </a:lnTo>
                    <a:lnTo>
                      <a:pt x="17611" y="0"/>
                    </a:lnTo>
                    <a:close/>
                  </a:path>
                </a:pathLst>
              </a:custGeom>
              <a:ln w="1080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 sz="1875"/>
              </a:p>
            </p:txBody>
          </p:sp>
          <p:sp>
            <p:nvSpPr>
              <p:cNvPr id="98" name="object 187">
                <a:extLst>
                  <a:ext uri="{FF2B5EF4-FFF2-40B4-BE49-F238E27FC236}">
                    <a16:creationId xmlns:a16="http://schemas.microsoft.com/office/drawing/2014/main" id="{170B06D8-98CE-42BC-9F1A-4FFD9BA9A3E8}"/>
                  </a:ext>
                </a:extLst>
              </p:cNvPr>
              <p:cNvSpPr/>
              <p:nvPr/>
            </p:nvSpPr>
            <p:spPr>
              <a:xfrm>
                <a:off x="3831488" y="3547052"/>
                <a:ext cx="71902" cy="71902"/>
              </a:xfrm>
              <a:custGeom>
                <a:avLst/>
                <a:gdLst/>
                <a:ahLst/>
                <a:cxnLst/>
                <a:rect l="l" t="t" r="r" b="b"/>
                <a:pathLst>
                  <a:path w="92075" h="92075">
                    <a:moveTo>
                      <a:pt x="45965" y="0"/>
                    </a:moveTo>
                    <a:lnTo>
                      <a:pt x="63857" y="3611"/>
                    </a:lnTo>
                    <a:lnTo>
                      <a:pt x="78469" y="13462"/>
                    </a:lnTo>
                    <a:lnTo>
                      <a:pt x="88320" y="28072"/>
                    </a:lnTo>
                    <a:lnTo>
                      <a:pt x="91932" y="45965"/>
                    </a:lnTo>
                    <a:lnTo>
                      <a:pt x="88320" y="63859"/>
                    </a:lnTo>
                    <a:lnTo>
                      <a:pt x="78469" y="78471"/>
                    </a:lnTo>
                    <a:lnTo>
                      <a:pt x="63857" y="88322"/>
                    </a:lnTo>
                    <a:lnTo>
                      <a:pt x="45965" y="91934"/>
                    </a:lnTo>
                    <a:lnTo>
                      <a:pt x="28072" y="88322"/>
                    </a:lnTo>
                    <a:lnTo>
                      <a:pt x="13462" y="78471"/>
                    </a:lnTo>
                    <a:lnTo>
                      <a:pt x="3611" y="63859"/>
                    </a:lnTo>
                    <a:lnTo>
                      <a:pt x="0" y="45965"/>
                    </a:lnTo>
                    <a:lnTo>
                      <a:pt x="3611" y="28072"/>
                    </a:lnTo>
                    <a:lnTo>
                      <a:pt x="13462" y="13462"/>
                    </a:lnTo>
                    <a:lnTo>
                      <a:pt x="28072" y="3611"/>
                    </a:lnTo>
                    <a:lnTo>
                      <a:pt x="45965" y="0"/>
                    </a:lnTo>
                    <a:close/>
                  </a:path>
                </a:pathLst>
              </a:custGeom>
              <a:ln w="1080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 sz="1875"/>
              </a:p>
            </p:txBody>
          </p:sp>
          <p:sp>
            <p:nvSpPr>
              <p:cNvPr id="99" name="object 188">
                <a:extLst>
                  <a:ext uri="{FF2B5EF4-FFF2-40B4-BE49-F238E27FC236}">
                    <a16:creationId xmlns:a16="http://schemas.microsoft.com/office/drawing/2014/main" id="{644FD03B-4C4F-4C14-BE4F-6B2EF364F19F}"/>
                  </a:ext>
                </a:extLst>
              </p:cNvPr>
              <p:cNvSpPr/>
              <p:nvPr/>
            </p:nvSpPr>
            <p:spPr>
              <a:xfrm>
                <a:off x="3853629" y="3569197"/>
                <a:ext cx="27769" cy="27769"/>
              </a:xfrm>
              <a:custGeom>
                <a:avLst/>
                <a:gdLst/>
                <a:ahLst/>
                <a:cxnLst/>
                <a:rect l="l" t="t" r="r" b="b"/>
                <a:pathLst>
                  <a:path w="35560" h="35560">
                    <a:moveTo>
                      <a:pt x="17611" y="0"/>
                    </a:moveTo>
                    <a:lnTo>
                      <a:pt x="27338" y="0"/>
                    </a:lnTo>
                    <a:lnTo>
                      <a:pt x="35222" y="7884"/>
                    </a:lnTo>
                    <a:lnTo>
                      <a:pt x="35222" y="17607"/>
                    </a:lnTo>
                    <a:lnTo>
                      <a:pt x="35222" y="27334"/>
                    </a:lnTo>
                    <a:lnTo>
                      <a:pt x="27338" y="35218"/>
                    </a:lnTo>
                    <a:lnTo>
                      <a:pt x="17611" y="35218"/>
                    </a:lnTo>
                    <a:lnTo>
                      <a:pt x="7882" y="35218"/>
                    </a:lnTo>
                    <a:lnTo>
                      <a:pt x="0" y="27334"/>
                    </a:lnTo>
                    <a:lnTo>
                      <a:pt x="0" y="17607"/>
                    </a:lnTo>
                    <a:lnTo>
                      <a:pt x="0" y="7884"/>
                    </a:lnTo>
                    <a:lnTo>
                      <a:pt x="7882" y="0"/>
                    </a:lnTo>
                    <a:lnTo>
                      <a:pt x="17611" y="0"/>
                    </a:lnTo>
                    <a:close/>
                  </a:path>
                </a:pathLst>
              </a:custGeom>
              <a:ln w="1080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 sz="1875"/>
              </a:p>
            </p:txBody>
          </p:sp>
          <p:sp>
            <p:nvSpPr>
              <p:cNvPr id="100" name="object 189">
                <a:extLst>
                  <a:ext uri="{FF2B5EF4-FFF2-40B4-BE49-F238E27FC236}">
                    <a16:creationId xmlns:a16="http://schemas.microsoft.com/office/drawing/2014/main" id="{C825B57D-5D3F-45FE-9E20-0F414DA5B0A8}"/>
                  </a:ext>
                </a:extLst>
              </p:cNvPr>
              <p:cNvSpPr/>
              <p:nvPr/>
            </p:nvSpPr>
            <p:spPr>
              <a:xfrm>
                <a:off x="3583881" y="3357839"/>
                <a:ext cx="156202" cy="143805"/>
              </a:xfrm>
              <a:custGeom>
                <a:avLst/>
                <a:gdLst/>
                <a:ahLst/>
                <a:cxnLst/>
                <a:rect l="l" t="t" r="r" b="b"/>
                <a:pathLst>
                  <a:path w="200025" h="184150">
                    <a:moveTo>
                      <a:pt x="0" y="183883"/>
                    </a:moveTo>
                    <a:lnTo>
                      <a:pt x="199936" y="183883"/>
                    </a:lnTo>
                    <a:lnTo>
                      <a:pt x="199936" y="0"/>
                    </a:lnTo>
                    <a:lnTo>
                      <a:pt x="0" y="0"/>
                    </a:lnTo>
                    <a:lnTo>
                      <a:pt x="0" y="183883"/>
                    </a:lnTo>
                    <a:close/>
                  </a:path>
                </a:pathLst>
              </a:custGeom>
              <a:ln w="1080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 sz="1875"/>
              </a:p>
            </p:txBody>
          </p:sp>
          <p:sp>
            <p:nvSpPr>
              <p:cNvPr id="101" name="object 190">
                <a:extLst>
                  <a:ext uri="{FF2B5EF4-FFF2-40B4-BE49-F238E27FC236}">
                    <a16:creationId xmlns:a16="http://schemas.microsoft.com/office/drawing/2014/main" id="{7735FA86-CF10-48B1-9DC1-04381140D43F}"/>
                  </a:ext>
                </a:extLst>
              </p:cNvPr>
              <p:cNvSpPr/>
              <p:nvPr/>
            </p:nvSpPr>
            <p:spPr>
              <a:xfrm>
                <a:off x="3583881" y="3357839"/>
                <a:ext cx="156202" cy="143805"/>
              </a:xfrm>
              <a:custGeom>
                <a:avLst/>
                <a:gdLst/>
                <a:ahLst/>
                <a:cxnLst/>
                <a:rect l="l" t="t" r="r" b="b"/>
                <a:pathLst>
                  <a:path w="200025" h="184150">
                    <a:moveTo>
                      <a:pt x="0" y="183883"/>
                    </a:moveTo>
                    <a:lnTo>
                      <a:pt x="199936" y="0"/>
                    </a:lnTo>
                  </a:path>
                </a:pathLst>
              </a:custGeom>
              <a:ln w="1080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 sz="1875"/>
              </a:p>
            </p:txBody>
          </p:sp>
          <p:sp>
            <p:nvSpPr>
              <p:cNvPr id="102" name="object 191">
                <a:extLst>
                  <a:ext uri="{FF2B5EF4-FFF2-40B4-BE49-F238E27FC236}">
                    <a16:creationId xmlns:a16="http://schemas.microsoft.com/office/drawing/2014/main" id="{933876E6-BC2A-453C-8868-FC0FC27B19EB}"/>
                  </a:ext>
                </a:extLst>
              </p:cNvPr>
              <p:cNvSpPr/>
              <p:nvPr/>
            </p:nvSpPr>
            <p:spPr>
              <a:xfrm>
                <a:off x="3583881" y="3357839"/>
                <a:ext cx="156202" cy="143805"/>
              </a:xfrm>
              <a:custGeom>
                <a:avLst/>
                <a:gdLst/>
                <a:ahLst/>
                <a:cxnLst/>
                <a:rect l="l" t="t" r="r" b="b"/>
                <a:pathLst>
                  <a:path w="200025" h="184150">
                    <a:moveTo>
                      <a:pt x="199936" y="183883"/>
                    </a:moveTo>
                    <a:lnTo>
                      <a:pt x="0" y="0"/>
                    </a:lnTo>
                  </a:path>
                </a:pathLst>
              </a:custGeom>
              <a:ln w="1080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 sz="1875"/>
              </a:p>
            </p:txBody>
          </p:sp>
          <p:sp>
            <p:nvSpPr>
              <p:cNvPr id="103" name="object 192">
                <a:extLst>
                  <a:ext uri="{FF2B5EF4-FFF2-40B4-BE49-F238E27FC236}">
                    <a16:creationId xmlns:a16="http://schemas.microsoft.com/office/drawing/2014/main" id="{1AD4C8E1-AD1D-4740-A409-BB0A3B46C9B0}"/>
                  </a:ext>
                </a:extLst>
              </p:cNvPr>
              <p:cNvSpPr/>
              <p:nvPr/>
            </p:nvSpPr>
            <p:spPr>
              <a:xfrm>
                <a:off x="3740014" y="3357839"/>
                <a:ext cx="156202" cy="143805"/>
              </a:xfrm>
              <a:custGeom>
                <a:avLst/>
                <a:gdLst/>
                <a:ahLst/>
                <a:cxnLst/>
                <a:rect l="l" t="t" r="r" b="b"/>
                <a:pathLst>
                  <a:path w="200025" h="184150">
                    <a:moveTo>
                      <a:pt x="199937" y="183883"/>
                    </a:moveTo>
                    <a:lnTo>
                      <a:pt x="0" y="183883"/>
                    </a:lnTo>
                    <a:lnTo>
                      <a:pt x="0" y="0"/>
                    </a:lnTo>
                    <a:lnTo>
                      <a:pt x="199937" y="0"/>
                    </a:lnTo>
                    <a:lnTo>
                      <a:pt x="199937" y="183883"/>
                    </a:lnTo>
                    <a:close/>
                  </a:path>
                </a:pathLst>
              </a:custGeom>
              <a:ln w="1080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 sz="1875"/>
              </a:p>
            </p:txBody>
          </p:sp>
          <p:sp>
            <p:nvSpPr>
              <p:cNvPr id="104" name="object 193">
                <a:extLst>
                  <a:ext uri="{FF2B5EF4-FFF2-40B4-BE49-F238E27FC236}">
                    <a16:creationId xmlns:a16="http://schemas.microsoft.com/office/drawing/2014/main" id="{E2831D92-D72D-452C-ADDB-EF51DAC8132A}"/>
                  </a:ext>
                </a:extLst>
              </p:cNvPr>
              <p:cNvSpPr/>
              <p:nvPr/>
            </p:nvSpPr>
            <p:spPr>
              <a:xfrm>
                <a:off x="3740014" y="3357839"/>
                <a:ext cx="156202" cy="143805"/>
              </a:xfrm>
              <a:custGeom>
                <a:avLst/>
                <a:gdLst/>
                <a:ahLst/>
                <a:cxnLst/>
                <a:rect l="l" t="t" r="r" b="b"/>
                <a:pathLst>
                  <a:path w="200025" h="184150">
                    <a:moveTo>
                      <a:pt x="199937" y="183883"/>
                    </a:moveTo>
                    <a:lnTo>
                      <a:pt x="0" y="0"/>
                    </a:lnTo>
                  </a:path>
                </a:pathLst>
              </a:custGeom>
              <a:ln w="1080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 sz="1875"/>
              </a:p>
            </p:txBody>
          </p:sp>
          <p:sp>
            <p:nvSpPr>
              <p:cNvPr id="105" name="object 194">
                <a:extLst>
                  <a:ext uri="{FF2B5EF4-FFF2-40B4-BE49-F238E27FC236}">
                    <a16:creationId xmlns:a16="http://schemas.microsoft.com/office/drawing/2014/main" id="{0A86C8E5-8852-4226-9BDE-4F0DF99A2E9E}"/>
                  </a:ext>
                </a:extLst>
              </p:cNvPr>
              <p:cNvSpPr/>
              <p:nvPr/>
            </p:nvSpPr>
            <p:spPr>
              <a:xfrm>
                <a:off x="3740014" y="3357839"/>
                <a:ext cx="156202" cy="143805"/>
              </a:xfrm>
              <a:custGeom>
                <a:avLst/>
                <a:gdLst/>
                <a:ahLst/>
                <a:cxnLst/>
                <a:rect l="l" t="t" r="r" b="b"/>
                <a:pathLst>
                  <a:path w="200025" h="184150">
                    <a:moveTo>
                      <a:pt x="0" y="183883"/>
                    </a:moveTo>
                    <a:lnTo>
                      <a:pt x="199937" y="0"/>
                    </a:lnTo>
                  </a:path>
                </a:pathLst>
              </a:custGeom>
              <a:ln w="1080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 sz="1875"/>
              </a:p>
            </p:txBody>
          </p:sp>
          <p:sp>
            <p:nvSpPr>
              <p:cNvPr id="106" name="object 195">
                <a:extLst>
                  <a:ext uri="{FF2B5EF4-FFF2-40B4-BE49-F238E27FC236}">
                    <a16:creationId xmlns:a16="http://schemas.microsoft.com/office/drawing/2014/main" id="{1F2D1805-F3B1-44A2-B5F5-16D46AEDF1B6}"/>
                  </a:ext>
                </a:extLst>
              </p:cNvPr>
              <p:cNvSpPr/>
              <p:nvPr/>
            </p:nvSpPr>
            <p:spPr>
              <a:xfrm>
                <a:off x="3658971" y="3214242"/>
                <a:ext cx="156202" cy="143805"/>
              </a:xfrm>
              <a:custGeom>
                <a:avLst/>
                <a:gdLst/>
                <a:ahLst/>
                <a:cxnLst/>
                <a:rect l="l" t="t" r="r" b="b"/>
                <a:pathLst>
                  <a:path w="200025" h="184150">
                    <a:moveTo>
                      <a:pt x="199937" y="0"/>
                    </a:moveTo>
                    <a:lnTo>
                      <a:pt x="0" y="0"/>
                    </a:lnTo>
                    <a:lnTo>
                      <a:pt x="0" y="183884"/>
                    </a:lnTo>
                    <a:lnTo>
                      <a:pt x="199937" y="183884"/>
                    </a:lnTo>
                    <a:lnTo>
                      <a:pt x="199937" y="0"/>
                    </a:lnTo>
                    <a:close/>
                  </a:path>
                </a:pathLst>
              </a:custGeom>
              <a:ln w="1080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 sz="1875"/>
              </a:p>
            </p:txBody>
          </p:sp>
          <p:sp>
            <p:nvSpPr>
              <p:cNvPr id="107" name="object 196">
                <a:extLst>
                  <a:ext uri="{FF2B5EF4-FFF2-40B4-BE49-F238E27FC236}">
                    <a16:creationId xmlns:a16="http://schemas.microsoft.com/office/drawing/2014/main" id="{EAD670DA-A56B-4E1A-922F-ED7BF4644CF0}"/>
                  </a:ext>
                </a:extLst>
              </p:cNvPr>
              <p:cNvSpPr/>
              <p:nvPr/>
            </p:nvSpPr>
            <p:spPr>
              <a:xfrm>
                <a:off x="3658971" y="3214242"/>
                <a:ext cx="156202" cy="143805"/>
              </a:xfrm>
              <a:custGeom>
                <a:avLst/>
                <a:gdLst/>
                <a:ahLst/>
                <a:cxnLst/>
                <a:rect l="l" t="t" r="r" b="b"/>
                <a:pathLst>
                  <a:path w="200025" h="184150">
                    <a:moveTo>
                      <a:pt x="199937" y="0"/>
                    </a:moveTo>
                    <a:lnTo>
                      <a:pt x="0" y="183884"/>
                    </a:lnTo>
                  </a:path>
                </a:pathLst>
              </a:custGeom>
              <a:ln w="1080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 sz="1875"/>
              </a:p>
            </p:txBody>
          </p:sp>
          <p:sp>
            <p:nvSpPr>
              <p:cNvPr id="108" name="object 197">
                <a:extLst>
                  <a:ext uri="{FF2B5EF4-FFF2-40B4-BE49-F238E27FC236}">
                    <a16:creationId xmlns:a16="http://schemas.microsoft.com/office/drawing/2014/main" id="{572A1EE1-7000-4951-B38C-3FC5252F33D3}"/>
                  </a:ext>
                </a:extLst>
              </p:cNvPr>
              <p:cNvSpPr/>
              <p:nvPr/>
            </p:nvSpPr>
            <p:spPr>
              <a:xfrm>
                <a:off x="3658971" y="3214242"/>
                <a:ext cx="156202" cy="143805"/>
              </a:xfrm>
              <a:custGeom>
                <a:avLst/>
                <a:gdLst/>
                <a:ahLst/>
                <a:cxnLst/>
                <a:rect l="l" t="t" r="r" b="b"/>
                <a:pathLst>
                  <a:path w="200025" h="184150">
                    <a:moveTo>
                      <a:pt x="0" y="0"/>
                    </a:moveTo>
                    <a:lnTo>
                      <a:pt x="199937" y="183884"/>
                    </a:lnTo>
                  </a:path>
                </a:pathLst>
              </a:custGeom>
              <a:ln w="1080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 sz="1875"/>
              </a:p>
            </p:txBody>
          </p:sp>
        </p:grpSp>
        <p:sp>
          <p:nvSpPr>
            <p:cNvPr id="91" name="object 269">
              <a:extLst>
                <a:ext uri="{FF2B5EF4-FFF2-40B4-BE49-F238E27FC236}">
                  <a16:creationId xmlns:a16="http://schemas.microsoft.com/office/drawing/2014/main" id="{E37E752B-D7CF-4478-9C20-3C0B9FBDBB29}"/>
                </a:ext>
              </a:extLst>
            </p:cNvPr>
            <p:cNvSpPr txBox="1"/>
            <p:nvPr/>
          </p:nvSpPr>
          <p:spPr>
            <a:xfrm>
              <a:off x="6736428" y="5524871"/>
              <a:ext cx="657364" cy="1846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3222"/>
              <a:r>
                <a:rPr lang="ru-RU" sz="1200" b="1" dirty="0">
                  <a:latin typeface="Trebuchet MS"/>
                  <a:cs typeface="Trebuchet MS"/>
                </a:rPr>
                <a:t>105, 5 %</a:t>
              </a:r>
            </a:p>
          </p:txBody>
        </p:sp>
        <p:sp>
          <p:nvSpPr>
            <p:cNvPr id="92" name="object 261">
              <a:extLst>
                <a:ext uri="{FF2B5EF4-FFF2-40B4-BE49-F238E27FC236}">
                  <a16:creationId xmlns:a16="http://schemas.microsoft.com/office/drawing/2014/main" id="{3F8948E5-7874-4C69-AA77-5762E61832EF}"/>
                </a:ext>
              </a:extLst>
            </p:cNvPr>
            <p:cNvSpPr/>
            <p:nvPr/>
          </p:nvSpPr>
          <p:spPr>
            <a:xfrm>
              <a:off x="5873899" y="5622858"/>
              <a:ext cx="811087" cy="103551"/>
            </a:xfrm>
            <a:custGeom>
              <a:avLst/>
              <a:gdLst/>
              <a:ahLst/>
              <a:cxnLst/>
              <a:rect l="l" t="t" r="r" b="b"/>
              <a:pathLst>
                <a:path w="1054100" h="105410">
                  <a:moveTo>
                    <a:pt x="0" y="0"/>
                  </a:moveTo>
                  <a:lnTo>
                    <a:pt x="1053514" y="0"/>
                  </a:lnTo>
                  <a:lnTo>
                    <a:pt x="1053514" y="104983"/>
                  </a:lnTo>
                  <a:lnTo>
                    <a:pt x="0" y="104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endParaRPr sz="1875"/>
            </a:p>
          </p:txBody>
        </p:sp>
      </p:grpSp>
      <p:sp>
        <p:nvSpPr>
          <p:cNvPr id="109" name="object 258">
            <a:extLst>
              <a:ext uri="{FF2B5EF4-FFF2-40B4-BE49-F238E27FC236}">
                <a16:creationId xmlns:a16="http://schemas.microsoft.com/office/drawing/2014/main" id="{ACFD281B-2F41-4EA0-BE99-0787E81DC922}"/>
              </a:ext>
            </a:extLst>
          </p:cNvPr>
          <p:cNvSpPr txBox="1"/>
          <p:nvPr/>
        </p:nvSpPr>
        <p:spPr>
          <a:xfrm>
            <a:off x="5234298" y="4973715"/>
            <a:ext cx="470597" cy="2043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22" marR="5289" indent="74049" algn="just">
              <a:lnSpc>
                <a:spcPct val="122000"/>
              </a:lnSpc>
            </a:pPr>
            <a:r>
              <a:rPr sz="1200" dirty="0">
                <a:solidFill>
                  <a:srgbClr val="575A5A"/>
                </a:solidFill>
                <a:latin typeface="Trebuchet MS"/>
                <a:cs typeface="Trebuchet MS"/>
              </a:rPr>
              <a:t>НСО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10" name="object 258">
            <a:extLst>
              <a:ext uri="{FF2B5EF4-FFF2-40B4-BE49-F238E27FC236}">
                <a16:creationId xmlns:a16="http://schemas.microsoft.com/office/drawing/2014/main" id="{F996D743-5874-4A85-A4EB-8F19BCBF04F1}"/>
              </a:ext>
            </a:extLst>
          </p:cNvPr>
          <p:cNvSpPr txBox="1"/>
          <p:nvPr/>
        </p:nvSpPr>
        <p:spPr>
          <a:xfrm>
            <a:off x="5278057" y="3315325"/>
            <a:ext cx="470597" cy="2043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22" marR="5289" indent="74049" algn="just">
              <a:lnSpc>
                <a:spcPct val="122000"/>
              </a:lnSpc>
            </a:pPr>
            <a:r>
              <a:rPr sz="1200" dirty="0">
                <a:solidFill>
                  <a:srgbClr val="575A5A"/>
                </a:solidFill>
                <a:latin typeface="Trebuchet MS"/>
                <a:cs typeface="Trebuchet MS"/>
              </a:rPr>
              <a:t>НСО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11" name="object 28">
            <a:extLst>
              <a:ext uri="{FF2B5EF4-FFF2-40B4-BE49-F238E27FC236}">
                <a16:creationId xmlns:a16="http://schemas.microsoft.com/office/drawing/2014/main" id="{081E116E-2C5A-4D62-854A-8C99486D4692}"/>
              </a:ext>
            </a:extLst>
          </p:cNvPr>
          <p:cNvSpPr/>
          <p:nvPr/>
        </p:nvSpPr>
        <p:spPr>
          <a:xfrm>
            <a:off x="6891867" y="1471944"/>
            <a:ext cx="4393539" cy="660422"/>
          </a:xfrm>
          <a:prstGeom prst="rect">
            <a:avLst/>
          </a:prstGeom>
          <a:solidFill>
            <a:srgbClr val="205EC4"/>
          </a:solidFill>
        </p:spPr>
        <p:txBody>
          <a:bodyPr wrap="square" lIns="0" tIns="0" rIns="0" bIns="0" rtlCol="0"/>
          <a:lstStyle/>
          <a:p>
            <a:endParaRPr sz="1875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13B095-ADDD-4C17-8B5C-382166AB2A98}"/>
              </a:ext>
            </a:extLst>
          </p:cNvPr>
          <p:cNvSpPr txBox="1"/>
          <p:nvPr/>
        </p:nvSpPr>
        <p:spPr>
          <a:xfrm>
            <a:off x="7142041" y="1525156"/>
            <a:ext cx="38931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FEFEFE"/>
                </a:solidFill>
                <a:latin typeface="Trebuchet MS"/>
                <a:cs typeface="Trebuchet MS"/>
              </a:rPr>
              <a:t>Достигнутый уровень </a:t>
            </a:r>
            <a:br>
              <a:rPr lang="ru-RU" sz="1500" b="1" dirty="0">
                <a:solidFill>
                  <a:srgbClr val="FEFEFE"/>
                </a:solidFill>
                <a:latin typeface="Trebuchet MS"/>
                <a:cs typeface="Trebuchet MS"/>
              </a:rPr>
            </a:br>
            <a:r>
              <a:rPr lang="ru-RU" sz="1500" b="1" dirty="0">
                <a:solidFill>
                  <a:srgbClr val="FEFEFE"/>
                </a:solidFill>
                <a:latin typeface="Trebuchet MS"/>
                <a:cs typeface="Trebuchet MS"/>
              </a:rPr>
              <a:t>за 10 месяцев 2023 года</a:t>
            </a:r>
            <a:endParaRPr lang="ru-RU" sz="1500" dirty="0">
              <a:latin typeface="Trebuchet MS"/>
              <a:cs typeface="Trebuchet MS"/>
            </a:endParaRPr>
          </a:p>
        </p:txBody>
      </p:sp>
      <p:grpSp>
        <p:nvGrpSpPr>
          <p:cNvPr id="112" name="Группа 111">
            <a:extLst>
              <a:ext uri="{FF2B5EF4-FFF2-40B4-BE49-F238E27FC236}">
                <a16:creationId xmlns:a16="http://schemas.microsoft.com/office/drawing/2014/main" id="{5AB49B07-08DE-4A7C-9FD1-522454D12AFE}"/>
              </a:ext>
            </a:extLst>
          </p:cNvPr>
          <p:cNvGrpSpPr/>
          <p:nvPr/>
        </p:nvGrpSpPr>
        <p:grpSpPr>
          <a:xfrm>
            <a:off x="8025078" y="2733785"/>
            <a:ext cx="3972271" cy="993453"/>
            <a:chOff x="8255268" y="5151261"/>
            <a:chExt cx="3021729" cy="777538"/>
          </a:xfrm>
        </p:grpSpPr>
        <p:grpSp>
          <p:nvGrpSpPr>
            <p:cNvPr id="113" name="Группа 112">
              <a:extLst>
                <a:ext uri="{FF2B5EF4-FFF2-40B4-BE49-F238E27FC236}">
                  <a16:creationId xmlns:a16="http://schemas.microsoft.com/office/drawing/2014/main" id="{B18C253E-17E5-4097-A4BE-77F965A4EDE5}"/>
                </a:ext>
              </a:extLst>
            </p:cNvPr>
            <p:cNvGrpSpPr/>
            <p:nvPr/>
          </p:nvGrpSpPr>
          <p:grpSpPr>
            <a:xfrm>
              <a:off x="8255268" y="5151261"/>
              <a:ext cx="3021729" cy="777538"/>
              <a:chOff x="6063509" y="3102178"/>
              <a:chExt cx="2266297" cy="583153"/>
            </a:xfrm>
          </p:grpSpPr>
          <p:sp>
            <p:nvSpPr>
              <p:cNvPr id="115" name="object 45">
                <a:extLst>
                  <a:ext uri="{FF2B5EF4-FFF2-40B4-BE49-F238E27FC236}">
                    <a16:creationId xmlns:a16="http://schemas.microsoft.com/office/drawing/2014/main" id="{AB551B8D-F599-4933-BE32-13F4052648CE}"/>
                  </a:ext>
                </a:extLst>
              </p:cNvPr>
              <p:cNvSpPr txBox="1"/>
              <p:nvPr/>
            </p:nvSpPr>
            <p:spPr>
              <a:xfrm>
                <a:off x="6777853" y="3103586"/>
                <a:ext cx="1244655" cy="32109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3222" marR="5289">
                  <a:lnSpc>
                    <a:spcPct val="73700"/>
                  </a:lnSpc>
                </a:pPr>
                <a:r>
                  <a:rPr lang="ru-RU" sz="1249" b="1" dirty="0">
                    <a:solidFill>
                      <a:srgbClr val="575A5A"/>
                    </a:solidFill>
                    <a:latin typeface="Trebuchet MS"/>
                    <a:cs typeface="Trebuchet MS"/>
                  </a:rPr>
                  <a:t>Номинальная среднемесячная</a:t>
                </a:r>
                <a:r>
                  <a:rPr sz="1249" b="1" spc="-109" dirty="0">
                    <a:solidFill>
                      <a:srgbClr val="575A5A"/>
                    </a:solidFill>
                    <a:latin typeface="Trebuchet MS"/>
                    <a:cs typeface="Trebuchet MS"/>
                  </a:rPr>
                  <a:t> </a:t>
                </a:r>
                <a:r>
                  <a:rPr sz="1249" b="1" dirty="0">
                    <a:solidFill>
                      <a:srgbClr val="575A5A"/>
                    </a:solidFill>
                    <a:latin typeface="Trebuchet MS"/>
                    <a:cs typeface="Trebuchet MS"/>
                  </a:rPr>
                  <a:t>заработная  плата</a:t>
                </a:r>
                <a:endParaRPr sz="1249" dirty="0">
                  <a:latin typeface="Trebuchet MS"/>
                  <a:cs typeface="Trebuchet MS"/>
                </a:endParaRPr>
              </a:p>
            </p:txBody>
          </p:sp>
          <p:sp>
            <p:nvSpPr>
              <p:cNvPr id="116" name="object 225">
                <a:extLst>
                  <a:ext uri="{FF2B5EF4-FFF2-40B4-BE49-F238E27FC236}">
                    <a16:creationId xmlns:a16="http://schemas.microsoft.com/office/drawing/2014/main" id="{2C641A94-344A-447D-85A2-7181752B4255}"/>
                  </a:ext>
                </a:extLst>
              </p:cNvPr>
              <p:cNvSpPr/>
              <p:nvPr/>
            </p:nvSpPr>
            <p:spPr>
              <a:xfrm>
                <a:off x="6063509" y="3102178"/>
                <a:ext cx="583153" cy="583153"/>
              </a:xfrm>
              <a:custGeom>
                <a:avLst/>
                <a:gdLst/>
                <a:ahLst/>
                <a:cxnLst/>
                <a:rect l="l" t="t" r="r" b="b"/>
                <a:pathLst>
                  <a:path w="746759" h="746760">
                    <a:moveTo>
                      <a:pt x="0" y="0"/>
                    </a:moveTo>
                    <a:lnTo>
                      <a:pt x="746754" y="0"/>
                    </a:lnTo>
                    <a:lnTo>
                      <a:pt x="746754" y="746754"/>
                    </a:lnTo>
                    <a:lnTo>
                      <a:pt x="0" y="746754"/>
                    </a:lnTo>
                    <a:lnTo>
                      <a:pt x="0" y="0"/>
                    </a:lnTo>
                    <a:close/>
                  </a:path>
                </a:pathLst>
              </a:custGeom>
              <a:ln w="1080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 sz="1875"/>
              </a:p>
            </p:txBody>
          </p:sp>
          <p:sp>
            <p:nvSpPr>
              <p:cNvPr id="117" name="object 226">
                <a:extLst>
                  <a:ext uri="{FF2B5EF4-FFF2-40B4-BE49-F238E27FC236}">
                    <a16:creationId xmlns:a16="http://schemas.microsoft.com/office/drawing/2014/main" id="{07C1DAEA-81F2-463D-AFB4-4B326BEF5F9A}"/>
                  </a:ext>
                </a:extLst>
              </p:cNvPr>
              <p:cNvSpPr/>
              <p:nvPr/>
            </p:nvSpPr>
            <p:spPr>
              <a:xfrm>
                <a:off x="6169021" y="3286778"/>
                <a:ext cx="374388" cy="314883"/>
              </a:xfrm>
              <a:custGeom>
                <a:avLst/>
                <a:gdLst/>
                <a:ahLst/>
                <a:cxnLst/>
                <a:rect l="l" t="t" r="r" b="b"/>
                <a:pathLst>
                  <a:path w="479425" h="403225">
                    <a:moveTo>
                      <a:pt x="479365" y="261143"/>
                    </a:moveTo>
                    <a:lnTo>
                      <a:pt x="479365" y="403171"/>
                    </a:lnTo>
                    <a:lnTo>
                      <a:pt x="0" y="403171"/>
                    </a:lnTo>
                    <a:lnTo>
                      <a:pt x="0" y="0"/>
                    </a:lnTo>
                    <a:lnTo>
                      <a:pt x="479365" y="0"/>
                    </a:lnTo>
                    <a:lnTo>
                      <a:pt x="479365" y="142027"/>
                    </a:lnTo>
                  </a:path>
                </a:pathLst>
              </a:custGeom>
              <a:ln w="1080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 sz="1875"/>
              </a:p>
            </p:txBody>
          </p:sp>
          <p:sp>
            <p:nvSpPr>
              <p:cNvPr id="118" name="object 227">
                <a:extLst>
                  <a:ext uri="{FF2B5EF4-FFF2-40B4-BE49-F238E27FC236}">
                    <a16:creationId xmlns:a16="http://schemas.microsoft.com/office/drawing/2014/main" id="{47D6DF3C-6210-49AC-948F-BC5EFCCD8493}"/>
                  </a:ext>
                </a:extLst>
              </p:cNvPr>
              <p:cNvSpPr/>
              <p:nvPr/>
            </p:nvSpPr>
            <p:spPr>
              <a:xfrm>
                <a:off x="6211348" y="3328278"/>
                <a:ext cx="332239" cy="232071"/>
              </a:xfrm>
              <a:custGeom>
                <a:avLst/>
                <a:gdLst/>
                <a:ahLst/>
                <a:cxnLst/>
                <a:rect l="l" t="t" r="r" b="b"/>
                <a:pathLst>
                  <a:path w="425450" h="297179">
                    <a:moveTo>
                      <a:pt x="425162" y="208000"/>
                    </a:moveTo>
                    <a:lnTo>
                      <a:pt x="425162" y="296885"/>
                    </a:lnTo>
                    <a:lnTo>
                      <a:pt x="0" y="296885"/>
                    </a:lnTo>
                    <a:lnTo>
                      <a:pt x="0" y="0"/>
                    </a:lnTo>
                    <a:lnTo>
                      <a:pt x="425162" y="0"/>
                    </a:lnTo>
                    <a:lnTo>
                      <a:pt x="425162" y="88884"/>
                    </a:lnTo>
                  </a:path>
                </a:pathLst>
              </a:custGeom>
              <a:ln w="1080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 sz="1875"/>
              </a:p>
            </p:txBody>
          </p:sp>
          <p:sp>
            <p:nvSpPr>
              <p:cNvPr id="119" name="object 228">
                <a:extLst>
                  <a:ext uri="{FF2B5EF4-FFF2-40B4-BE49-F238E27FC236}">
                    <a16:creationId xmlns:a16="http://schemas.microsoft.com/office/drawing/2014/main" id="{BC60EB9D-124F-4271-9918-C0AD2338F27B}"/>
                  </a:ext>
                </a:extLst>
              </p:cNvPr>
              <p:cNvSpPr/>
              <p:nvPr/>
            </p:nvSpPr>
            <p:spPr>
              <a:xfrm>
                <a:off x="6394529" y="3397689"/>
                <a:ext cx="180003" cy="93225"/>
              </a:xfrm>
              <a:custGeom>
                <a:avLst/>
                <a:gdLst/>
                <a:ahLst/>
                <a:cxnLst/>
                <a:rect l="l" t="t" r="r" b="b"/>
                <a:pathLst>
                  <a:path w="230504" h="119379">
                    <a:moveTo>
                      <a:pt x="199555" y="0"/>
                    </a:moveTo>
                    <a:lnTo>
                      <a:pt x="30434" y="0"/>
                    </a:lnTo>
                    <a:lnTo>
                      <a:pt x="18616" y="2602"/>
                    </a:lnTo>
                    <a:lnTo>
                      <a:pt x="8939" y="9687"/>
                    </a:lnTo>
                    <a:lnTo>
                      <a:pt x="2401" y="20174"/>
                    </a:lnTo>
                    <a:lnTo>
                      <a:pt x="0" y="32983"/>
                    </a:lnTo>
                    <a:lnTo>
                      <a:pt x="0" y="86132"/>
                    </a:lnTo>
                    <a:lnTo>
                      <a:pt x="2401" y="98940"/>
                    </a:lnTo>
                    <a:lnTo>
                      <a:pt x="8939" y="109428"/>
                    </a:lnTo>
                    <a:lnTo>
                      <a:pt x="18616" y="116513"/>
                    </a:lnTo>
                    <a:lnTo>
                      <a:pt x="30434" y="119115"/>
                    </a:lnTo>
                    <a:lnTo>
                      <a:pt x="199555" y="119115"/>
                    </a:lnTo>
                    <a:lnTo>
                      <a:pt x="211372" y="116513"/>
                    </a:lnTo>
                    <a:lnTo>
                      <a:pt x="221049" y="109428"/>
                    </a:lnTo>
                    <a:lnTo>
                      <a:pt x="227588" y="98940"/>
                    </a:lnTo>
                    <a:lnTo>
                      <a:pt x="229989" y="86132"/>
                    </a:lnTo>
                    <a:lnTo>
                      <a:pt x="229989" y="32983"/>
                    </a:lnTo>
                    <a:lnTo>
                      <a:pt x="227588" y="20174"/>
                    </a:lnTo>
                    <a:lnTo>
                      <a:pt x="221049" y="9687"/>
                    </a:lnTo>
                    <a:lnTo>
                      <a:pt x="211372" y="2602"/>
                    </a:lnTo>
                    <a:lnTo>
                      <a:pt x="199555" y="0"/>
                    </a:lnTo>
                    <a:close/>
                  </a:path>
                </a:pathLst>
              </a:custGeom>
              <a:ln w="1080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 sz="1875"/>
              </a:p>
            </p:txBody>
          </p:sp>
          <p:sp>
            <p:nvSpPr>
              <p:cNvPr id="120" name="object 229">
                <a:extLst>
                  <a:ext uri="{FF2B5EF4-FFF2-40B4-BE49-F238E27FC236}">
                    <a16:creationId xmlns:a16="http://schemas.microsoft.com/office/drawing/2014/main" id="{B1827607-C36B-477C-8D40-355F33AC294E}"/>
                  </a:ext>
                </a:extLst>
              </p:cNvPr>
              <p:cNvSpPr/>
              <p:nvPr/>
            </p:nvSpPr>
            <p:spPr>
              <a:xfrm>
                <a:off x="6430280" y="3428374"/>
                <a:ext cx="31736" cy="3173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40639">
                    <a:moveTo>
                      <a:pt x="20267" y="0"/>
                    </a:moveTo>
                    <a:lnTo>
                      <a:pt x="28156" y="1592"/>
                    </a:lnTo>
                    <a:lnTo>
                      <a:pt x="34599" y="5936"/>
                    </a:lnTo>
                    <a:lnTo>
                      <a:pt x="38942" y="12379"/>
                    </a:lnTo>
                    <a:lnTo>
                      <a:pt x="40535" y="20267"/>
                    </a:lnTo>
                    <a:lnTo>
                      <a:pt x="38942" y="28156"/>
                    </a:lnTo>
                    <a:lnTo>
                      <a:pt x="34599" y="34597"/>
                    </a:lnTo>
                    <a:lnTo>
                      <a:pt x="28156" y="38939"/>
                    </a:lnTo>
                    <a:lnTo>
                      <a:pt x="20267" y="40532"/>
                    </a:lnTo>
                    <a:lnTo>
                      <a:pt x="12379" y="38939"/>
                    </a:lnTo>
                    <a:lnTo>
                      <a:pt x="5936" y="34597"/>
                    </a:lnTo>
                    <a:lnTo>
                      <a:pt x="1592" y="28156"/>
                    </a:lnTo>
                    <a:lnTo>
                      <a:pt x="0" y="20267"/>
                    </a:lnTo>
                    <a:lnTo>
                      <a:pt x="1592" y="12379"/>
                    </a:lnTo>
                    <a:lnTo>
                      <a:pt x="5936" y="5936"/>
                    </a:lnTo>
                    <a:lnTo>
                      <a:pt x="12379" y="1592"/>
                    </a:lnTo>
                    <a:lnTo>
                      <a:pt x="20267" y="0"/>
                    </a:lnTo>
                    <a:close/>
                  </a:path>
                </a:pathLst>
              </a:custGeom>
              <a:ln w="1080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 sz="1875"/>
              </a:p>
            </p:txBody>
          </p:sp>
          <p:sp>
            <p:nvSpPr>
              <p:cNvPr id="121" name="object 230">
                <a:extLst>
                  <a:ext uri="{FF2B5EF4-FFF2-40B4-BE49-F238E27FC236}">
                    <a16:creationId xmlns:a16="http://schemas.microsoft.com/office/drawing/2014/main" id="{C359DEE3-FB58-4FB4-A7FB-5C2442FD40AA}"/>
                  </a:ext>
                </a:extLst>
              </p:cNvPr>
              <p:cNvSpPr/>
              <p:nvPr/>
            </p:nvSpPr>
            <p:spPr>
              <a:xfrm>
                <a:off x="6201143" y="3170077"/>
                <a:ext cx="252898" cy="116531"/>
              </a:xfrm>
              <a:custGeom>
                <a:avLst/>
                <a:gdLst/>
                <a:ahLst/>
                <a:cxnLst/>
                <a:rect l="l" t="t" r="r" b="b"/>
                <a:pathLst>
                  <a:path w="323850" h="149225">
                    <a:moveTo>
                      <a:pt x="323730" y="63356"/>
                    </a:moveTo>
                    <a:lnTo>
                      <a:pt x="296701" y="0"/>
                    </a:lnTo>
                    <a:lnTo>
                      <a:pt x="0" y="148813"/>
                    </a:lnTo>
                  </a:path>
                </a:pathLst>
              </a:custGeom>
              <a:ln w="1080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 sz="1875"/>
              </a:p>
            </p:txBody>
          </p:sp>
          <p:sp>
            <p:nvSpPr>
              <p:cNvPr id="122" name="object 231">
                <a:extLst>
                  <a:ext uri="{FF2B5EF4-FFF2-40B4-BE49-F238E27FC236}">
                    <a16:creationId xmlns:a16="http://schemas.microsoft.com/office/drawing/2014/main" id="{FA0059C0-F8B1-45AA-BE82-E4BE95DBBA9D}"/>
                  </a:ext>
                </a:extLst>
              </p:cNvPr>
              <p:cNvSpPr/>
              <p:nvPr/>
            </p:nvSpPr>
            <p:spPr>
              <a:xfrm>
                <a:off x="6209844" y="3211135"/>
                <a:ext cx="302982" cy="73886"/>
              </a:xfrm>
              <a:custGeom>
                <a:avLst/>
                <a:gdLst/>
                <a:ahLst/>
                <a:cxnLst/>
                <a:rect l="l" t="t" r="r" b="b"/>
                <a:pathLst>
                  <a:path w="387984" h="94614">
                    <a:moveTo>
                      <a:pt x="387807" y="94269"/>
                    </a:moveTo>
                    <a:lnTo>
                      <a:pt x="363740" y="0"/>
                    </a:lnTo>
                    <a:lnTo>
                      <a:pt x="0" y="92862"/>
                    </a:lnTo>
                  </a:path>
                </a:pathLst>
              </a:custGeom>
              <a:ln w="1080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 sz="1875"/>
              </a:p>
            </p:txBody>
          </p:sp>
          <p:sp>
            <p:nvSpPr>
              <p:cNvPr id="123" name="object 273">
                <a:extLst>
                  <a:ext uri="{FF2B5EF4-FFF2-40B4-BE49-F238E27FC236}">
                    <a16:creationId xmlns:a16="http://schemas.microsoft.com/office/drawing/2014/main" id="{16114E2A-7934-4FF2-908B-91EE6CF3A407}"/>
                  </a:ext>
                </a:extLst>
              </p:cNvPr>
              <p:cNvSpPr txBox="1"/>
              <p:nvPr/>
            </p:nvSpPr>
            <p:spPr>
              <a:xfrm>
                <a:off x="7869631" y="3459987"/>
                <a:ext cx="460175" cy="144174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3222"/>
                <a:r>
                  <a:rPr lang="ru-RU" sz="1249" b="1" dirty="0">
                    <a:latin typeface="Trebuchet MS"/>
                    <a:cs typeface="Trebuchet MS"/>
                  </a:rPr>
                  <a:t>116</a:t>
                </a:r>
                <a:r>
                  <a:rPr sz="1249" b="1" dirty="0">
                    <a:latin typeface="Trebuchet MS"/>
                    <a:cs typeface="Trebuchet MS"/>
                  </a:rPr>
                  <a:t>,</a:t>
                </a:r>
                <a:r>
                  <a:rPr lang="ru-RU" sz="1249" b="1" dirty="0">
                    <a:latin typeface="Trebuchet MS"/>
                    <a:cs typeface="Trebuchet MS"/>
                  </a:rPr>
                  <a:t>7</a:t>
                </a:r>
                <a:r>
                  <a:rPr sz="1249" b="1" spc="-104" dirty="0">
                    <a:latin typeface="Trebuchet MS"/>
                    <a:cs typeface="Trebuchet MS"/>
                  </a:rPr>
                  <a:t> </a:t>
                </a:r>
                <a:r>
                  <a:rPr sz="1249" b="1" spc="-5" dirty="0">
                    <a:latin typeface="Trebuchet MS"/>
                    <a:cs typeface="Trebuchet MS"/>
                  </a:rPr>
                  <a:t>%</a:t>
                </a:r>
                <a:endParaRPr sz="1249" dirty="0">
                  <a:latin typeface="Trebuchet MS"/>
                  <a:cs typeface="Trebuchet MS"/>
                </a:endParaRPr>
              </a:p>
            </p:txBody>
          </p:sp>
          <p:sp>
            <p:nvSpPr>
              <p:cNvPr id="124" name="object 302">
                <a:extLst>
                  <a:ext uri="{FF2B5EF4-FFF2-40B4-BE49-F238E27FC236}">
                    <a16:creationId xmlns:a16="http://schemas.microsoft.com/office/drawing/2014/main" id="{D6797F2D-1B7C-47B7-81F5-8CFD3F2B870F}"/>
                  </a:ext>
                </a:extLst>
              </p:cNvPr>
              <p:cNvSpPr/>
              <p:nvPr/>
            </p:nvSpPr>
            <p:spPr>
              <a:xfrm>
                <a:off x="7073969" y="3532074"/>
                <a:ext cx="741064" cy="93729"/>
              </a:xfrm>
              <a:custGeom>
                <a:avLst/>
                <a:gdLst/>
                <a:ahLst/>
                <a:cxnLst/>
                <a:rect l="l" t="t" r="r" b="b"/>
                <a:pathLst>
                  <a:path w="490854" h="105410">
                    <a:moveTo>
                      <a:pt x="0" y="0"/>
                    </a:moveTo>
                    <a:lnTo>
                      <a:pt x="490575" y="0"/>
                    </a:lnTo>
                    <a:lnTo>
                      <a:pt x="490575" y="104983"/>
                    </a:lnTo>
                    <a:lnTo>
                      <a:pt x="0" y="1049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9D18E"/>
              </a:solidFill>
            </p:spPr>
            <p:txBody>
              <a:bodyPr wrap="square" lIns="0" tIns="0" rIns="0" bIns="0" rtlCol="0"/>
              <a:lstStyle/>
              <a:p>
                <a:endParaRPr sz="1875"/>
              </a:p>
            </p:txBody>
          </p:sp>
        </p:grpSp>
        <p:sp>
          <p:nvSpPr>
            <p:cNvPr id="114" name="object 258">
              <a:extLst>
                <a:ext uri="{FF2B5EF4-FFF2-40B4-BE49-F238E27FC236}">
                  <a16:creationId xmlns:a16="http://schemas.microsoft.com/office/drawing/2014/main" id="{A9861C6A-E478-4A3F-A346-C002CD8D11E0}"/>
                </a:ext>
              </a:extLst>
            </p:cNvPr>
            <p:cNvSpPr txBox="1"/>
            <p:nvPr/>
          </p:nvSpPr>
          <p:spPr>
            <a:xfrm>
              <a:off x="9082378" y="5684764"/>
              <a:ext cx="470597" cy="20435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3222" marR="5289" indent="74049" algn="just">
                <a:lnSpc>
                  <a:spcPct val="122000"/>
                </a:lnSpc>
              </a:pPr>
              <a:r>
                <a:rPr sz="1200" dirty="0">
                  <a:solidFill>
                    <a:srgbClr val="575A5A"/>
                  </a:solidFill>
                  <a:latin typeface="Trebuchet MS"/>
                  <a:cs typeface="Trebuchet MS"/>
                </a:rPr>
                <a:t>НСО</a:t>
              </a:r>
              <a:endParaRPr sz="1200" dirty="0">
                <a:latin typeface="Trebuchet MS"/>
                <a:cs typeface="Trebuchet MS"/>
              </a:endParaRPr>
            </a:p>
          </p:txBody>
        </p:sp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A701A754-99E4-4783-BE0A-F0718EAF8BC6}"/>
              </a:ext>
            </a:extLst>
          </p:cNvPr>
          <p:cNvGrpSpPr/>
          <p:nvPr/>
        </p:nvGrpSpPr>
        <p:grpSpPr>
          <a:xfrm>
            <a:off x="8033800" y="4391694"/>
            <a:ext cx="4304125" cy="1040753"/>
            <a:chOff x="8241219" y="4026350"/>
            <a:chExt cx="3328550" cy="803149"/>
          </a:xfrm>
        </p:grpSpPr>
        <p:sp>
          <p:nvSpPr>
            <p:cNvPr id="126" name="object 44">
              <a:extLst>
                <a:ext uri="{FF2B5EF4-FFF2-40B4-BE49-F238E27FC236}">
                  <a16:creationId xmlns:a16="http://schemas.microsoft.com/office/drawing/2014/main" id="{C04347B5-BCF0-4532-80CA-2605FF3A3886}"/>
                </a:ext>
              </a:extLst>
            </p:cNvPr>
            <p:cNvSpPr txBox="1"/>
            <p:nvPr/>
          </p:nvSpPr>
          <p:spPr>
            <a:xfrm>
              <a:off x="9143525" y="4026350"/>
              <a:ext cx="2426244" cy="4401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3222" marR="5289">
                <a:lnSpc>
                  <a:spcPct val="73700"/>
                </a:lnSpc>
              </a:pPr>
              <a:r>
                <a:rPr lang="ru-RU" sz="1249" b="1" dirty="0">
                  <a:solidFill>
                    <a:srgbClr val="575A5A"/>
                  </a:solidFill>
                  <a:latin typeface="Trebuchet MS"/>
                </a:rPr>
                <a:t>В бюджетную систему РФ </a:t>
              </a:r>
              <a:br>
                <a:rPr lang="ru-RU" sz="1249" b="1" dirty="0">
                  <a:solidFill>
                    <a:srgbClr val="575A5A"/>
                  </a:solidFill>
                  <a:latin typeface="Trebuchet MS"/>
                </a:rPr>
              </a:br>
              <a:r>
                <a:rPr lang="ru-RU" sz="1249" b="1" dirty="0">
                  <a:solidFill>
                    <a:srgbClr val="575A5A"/>
                  </a:solidFill>
                  <a:latin typeface="Trebuchet MS"/>
                </a:rPr>
                <a:t>поступило из НСО</a:t>
              </a:r>
            </a:p>
            <a:p>
              <a:pPr marL="13222" marR="5289">
                <a:lnSpc>
                  <a:spcPct val="73700"/>
                </a:lnSpc>
              </a:pPr>
              <a:endParaRPr lang="ru-RU" sz="1249" b="1" dirty="0">
                <a:solidFill>
                  <a:srgbClr val="575A5A"/>
                </a:solidFill>
                <a:latin typeface="Trebuchet MS"/>
              </a:endParaRPr>
            </a:p>
            <a:p>
              <a:pPr marL="13222" marR="5289">
                <a:lnSpc>
                  <a:spcPct val="73700"/>
                </a:lnSpc>
              </a:pPr>
              <a:r>
                <a:rPr lang="ru-RU" sz="1249" b="1" dirty="0">
                  <a:solidFill>
                    <a:srgbClr val="575A5A"/>
                  </a:solidFill>
                  <a:latin typeface="Trebuchet MS"/>
                </a:rPr>
                <a:t>- 262, 2 млрд рублей</a:t>
              </a:r>
              <a:endParaRPr sz="1249" b="1" dirty="0">
                <a:solidFill>
                  <a:srgbClr val="575A5A"/>
                </a:solidFill>
                <a:latin typeface="Trebuchet MS"/>
              </a:endParaRPr>
            </a:p>
          </p:txBody>
        </p:sp>
        <p:sp>
          <p:nvSpPr>
            <p:cNvPr id="127" name="object 232">
              <a:extLst>
                <a:ext uri="{FF2B5EF4-FFF2-40B4-BE49-F238E27FC236}">
                  <a16:creationId xmlns:a16="http://schemas.microsoft.com/office/drawing/2014/main" id="{A480385C-50CA-45EA-8ED4-4ECF60D89E00}"/>
                </a:ext>
              </a:extLst>
            </p:cNvPr>
            <p:cNvSpPr/>
            <p:nvPr/>
          </p:nvSpPr>
          <p:spPr>
            <a:xfrm>
              <a:off x="8317696" y="4267100"/>
              <a:ext cx="447613" cy="447613"/>
            </a:xfrm>
            <a:custGeom>
              <a:avLst/>
              <a:gdLst/>
              <a:ahLst/>
              <a:cxnLst/>
              <a:rect l="l" t="t" r="r" b="b"/>
              <a:pathLst>
                <a:path w="429895" h="429895">
                  <a:moveTo>
                    <a:pt x="214858" y="0"/>
                  </a:moveTo>
                  <a:lnTo>
                    <a:pt x="264122" y="5674"/>
                  </a:lnTo>
                  <a:lnTo>
                    <a:pt x="309346" y="21838"/>
                  </a:lnTo>
                  <a:lnTo>
                    <a:pt x="349239" y="47202"/>
                  </a:lnTo>
                  <a:lnTo>
                    <a:pt x="382512" y="80475"/>
                  </a:lnTo>
                  <a:lnTo>
                    <a:pt x="407876" y="120369"/>
                  </a:lnTo>
                  <a:lnTo>
                    <a:pt x="424040" y="165593"/>
                  </a:lnTo>
                  <a:lnTo>
                    <a:pt x="429714" y="214858"/>
                  </a:lnTo>
                  <a:lnTo>
                    <a:pt x="424040" y="264122"/>
                  </a:lnTo>
                  <a:lnTo>
                    <a:pt x="407876" y="309346"/>
                  </a:lnTo>
                  <a:lnTo>
                    <a:pt x="382512" y="349239"/>
                  </a:lnTo>
                  <a:lnTo>
                    <a:pt x="349239" y="382512"/>
                  </a:lnTo>
                  <a:lnTo>
                    <a:pt x="309346" y="407876"/>
                  </a:lnTo>
                  <a:lnTo>
                    <a:pt x="264122" y="424040"/>
                  </a:lnTo>
                  <a:lnTo>
                    <a:pt x="214858" y="429714"/>
                  </a:lnTo>
                  <a:lnTo>
                    <a:pt x="165593" y="424040"/>
                  </a:lnTo>
                  <a:lnTo>
                    <a:pt x="120369" y="407876"/>
                  </a:lnTo>
                  <a:lnTo>
                    <a:pt x="80475" y="382512"/>
                  </a:lnTo>
                  <a:lnTo>
                    <a:pt x="47202" y="349239"/>
                  </a:lnTo>
                  <a:lnTo>
                    <a:pt x="21838" y="309346"/>
                  </a:lnTo>
                  <a:lnTo>
                    <a:pt x="5674" y="264122"/>
                  </a:lnTo>
                  <a:lnTo>
                    <a:pt x="0" y="214858"/>
                  </a:lnTo>
                  <a:lnTo>
                    <a:pt x="5674" y="165593"/>
                  </a:lnTo>
                  <a:lnTo>
                    <a:pt x="21838" y="120369"/>
                  </a:lnTo>
                  <a:lnTo>
                    <a:pt x="47202" y="80475"/>
                  </a:lnTo>
                  <a:lnTo>
                    <a:pt x="80475" y="47202"/>
                  </a:lnTo>
                  <a:lnTo>
                    <a:pt x="120369" y="21838"/>
                  </a:lnTo>
                  <a:lnTo>
                    <a:pt x="165593" y="5674"/>
                  </a:lnTo>
                  <a:lnTo>
                    <a:pt x="214858" y="0"/>
                  </a:lnTo>
                  <a:close/>
                </a:path>
              </a:pathLst>
            </a:custGeom>
            <a:ln w="10800">
              <a:solidFill>
                <a:schemeClr val="accent6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875"/>
            </a:p>
          </p:txBody>
        </p:sp>
        <p:sp>
          <p:nvSpPr>
            <p:cNvPr id="128" name="object 233">
              <a:extLst>
                <a:ext uri="{FF2B5EF4-FFF2-40B4-BE49-F238E27FC236}">
                  <a16:creationId xmlns:a16="http://schemas.microsoft.com/office/drawing/2014/main" id="{4FB7A722-C07B-4B92-92FD-3B0791EE428E}"/>
                </a:ext>
              </a:extLst>
            </p:cNvPr>
            <p:cNvSpPr/>
            <p:nvPr/>
          </p:nvSpPr>
          <p:spPr>
            <a:xfrm>
              <a:off x="8361526" y="4310931"/>
              <a:ext cx="360339" cy="360339"/>
            </a:xfrm>
            <a:custGeom>
              <a:avLst/>
              <a:gdLst/>
              <a:ahLst/>
              <a:cxnLst/>
              <a:rect l="l" t="t" r="r" b="b"/>
              <a:pathLst>
                <a:path w="346075" h="346075">
                  <a:moveTo>
                    <a:pt x="172763" y="0"/>
                  </a:moveTo>
                  <a:lnTo>
                    <a:pt x="218689" y="6171"/>
                  </a:lnTo>
                  <a:lnTo>
                    <a:pt x="259957" y="23587"/>
                  </a:lnTo>
                  <a:lnTo>
                    <a:pt x="294922" y="50601"/>
                  </a:lnTo>
                  <a:lnTo>
                    <a:pt x="321936" y="85566"/>
                  </a:lnTo>
                  <a:lnTo>
                    <a:pt x="339352" y="126836"/>
                  </a:lnTo>
                  <a:lnTo>
                    <a:pt x="345523" y="172763"/>
                  </a:lnTo>
                  <a:lnTo>
                    <a:pt x="339352" y="218689"/>
                  </a:lnTo>
                  <a:lnTo>
                    <a:pt x="321936" y="259957"/>
                  </a:lnTo>
                  <a:lnTo>
                    <a:pt x="294922" y="294922"/>
                  </a:lnTo>
                  <a:lnTo>
                    <a:pt x="259957" y="321936"/>
                  </a:lnTo>
                  <a:lnTo>
                    <a:pt x="218689" y="339352"/>
                  </a:lnTo>
                  <a:lnTo>
                    <a:pt x="172763" y="345523"/>
                  </a:lnTo>
                  <a:lnTo>
                    <a:pt x="126836" y="339352"/>
                  </a:lnTo>
                  <a:lnTo>
                    <a:pt x="85566" y="321936"/>
                  </a:lnTo>
                  <a:lnTo>
                    <a:pt x="50601" y="294922"/>
                  </a:lnTo>
                  <a:lnTo>
                    <a:pt x="23587" y="259957"/>
                  </a:lnTo>
                  <a:lnTo>
                    <a:pt x="6171" y="218689"/>
                  </a:lnTo>
                  <a:lnTo>
                    <a:pt x="0" y="172763"/>
                  </a:lnTo>
                  <a:lnTo>
                    <a:pt x="6171" y="126836"/>
                  </a:lnTo>
                  <a:lnTo>
                    <a:pt x="23587" y="85566"/>
                  </a:lnTo>
                  <a:lnTo>
                    <a:pt x="50601" y="50601"/>
                  </a:lnTo>
                  <a:lnTo>
                    <a:pt x="85566" y="23587"/>
                  </a:lnTo>
                  <a:lnTo>
                    <a:pt x="126836" y="6171"/>
                  </a:lnTo>
                  <a:lnTo>
                    <a:pt x="172763" y="0"/>
                  </a:lnTo>
                  <a:close/>
                </a:path>
              </a:pathLst>
            </a:custGeom>
            <a:ln w="10800">
              <a:solidFill>
                <a:schemeClr val="accent6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875"/>
            </a:p>
          </p:txBody>
        </p:sp>
        <p:sp>
          <p:nvSpPr>
            <p:cNvPr id="129" name="object 234">
              <a:extLst>
                <a:ext uri="{FF2B5EF4-FFF2-40B4-BE49-F238E27FC236}">
                  <a16:creationId xmlns:a16="http://schemas.microsoft.com/office/drawing/2014/main" id="{2EE7503C-6B4A-4BF7-8EBD-FFB256B91E2A}"/>
                </a:ext>
              </a:extLst>
            </p:cNvPr>
            <p:cNvSpPr/>
            <p:nvPr/>
          </p:nvSpPr>
          <p:spPr>
            <a:xfrm>
              <a:off x="8437258" y="4383069"/>
              <a:ext cx="201657" cy="236039"/>
            </a:xfrm>
            <a:custGeom>
              <a:avLst/>
              <a:gdLst/>
              <a:ahLst/>
              <a:cxnLst/>
              <a:rect l="l" t="t" r="r" b="b"/>
              <a:pathLst>
                <a:path w="193675" h="226695">
                  <a:moveTo>
                    <a:pt x="0" y="120225"/>
                  </a:moveTo>
                  <a:lnTo>
                    <a:pt x="139081" y="120225"/>
                  </a:lnTo>
                  <a:lnTo>
                    <a:pt x="160197" y="115814"/>
                  </a:lnTo>
                  <a:lnTo>
                    <a:pt x="177490" y="103803"/>
                  </a:lnTo>
                  <a:lnTo>
                    <a:pt x="189175" y="86028"/>
                  </a:lnTo>
                  <a:lnTo>
                    <a:pt x="193466" y="64325"/>
                  </a:lnTo>
                  <a:lnTo>
                    <a:pt x="193466" y="55901"/>
                  </a:lnTo>
                  <a:lnTo>
                    <a:pt x="189175" y="34196"/>
                  </a:lnTo>
                  <a:lnTo>
                    <a:pt x="177492" y="16421"/>
                  </a:lnTo>
                  <a:lnTo>
                    <a:pt x="160200" y="4411"/>
                  </a:lnTo>
                  <a:lnTo>
                    <a:pt x="139081" y="0"/>
                  </a:lnTo>
                  <a:lnTo>
                    <a:pt x="55260" y="0"/>
                  </a:lnTo>
                  <a:lnTo>
                    <a:pt x="55260" y="226253"/>
                  </a:lnTo>
                </a:path>
              </a:pathLst>
            </a:custGeom>
            <a:ln w="10800">
              <a:solidFill>
                <a:schemeClr val="accent6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875"/>
            </a:p>
          </p:txBody>
        </p:sp>
        <p:sp>
          <p:nvSpPr>
            <p:cNvPr id="130" name="object 235">
              <a:extLst>
                <a:ext uri="{FF2B5EF4-FFF2-40B4-BE49-F238E27FC236}">
                  <a16:creationId xmlns:a16="http://schemas.microsoft.com/office/drawing/2014/main" id="{3D70FD37-030E-4FA3-AE7B-F45BCD4563A4}"/>
                </a:ext>
              </a:extLst>
            </p:cNvPr>
            <p:cNvSpPr/>
            <p:nvPr/>
          </p:nvSpPr>
          <p:spPr>
            <a:xfrm>
              <a:off x="8641786" y="4608599"/>
              <a:ext cx="276369" cy="82647"/>
            </a:xfrm>
            <a:custGeom>
              <a:avLst/>
              <a:gdLst/>
              <a:ahLst/>
              <a:cxnLst/>
              <a:rect l="l" t="t" r="r" b="b"/>
              <a:pathLst>
                <a:path w="265429" h="79375">
                  <a:moveTo>
                    <a:pt x="86277" y="0"/>
                  </a:moveTo>
                  <a:lnTo>
                    <a:pt x="264844" y="0"/>
                  </a:lnTo>
                  <a:lnTo>
                    <a:pt x="264844" y="78926"/>
                  </a:lnTo>
                  <a:lnTo>
                    <a:pt x="0" y="78926"/>
                  </a:lnTo>
                </a:path>
              </a:pathLst>
            </a:custGeom>
            <a:ln w="10800">
              <a:solidFill>
                <a:schemeClr val="accent6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875"/>
            </a:p>
          </p:txBody>
        </p:sp>
        <p:sp>
          <p:nvSpPr>
            <p:cNvPr id="131" name="object 236">
              <a:extLst>
                <a:ext uri="{FF2B5EF4-FFF2-40B4-BE49-F238E27FC236}">
                  <a16:creationId xmlns:a16="http://schemas.microsoft.com/office/drawing/2014/main" id="{BAFEBA7E-D3C9-4A31-BBD2-962FE6C400CB}"/>
                </a:ext>
              </a:extLst>
            </p:cNvPr>
            <p:cNvSpPr/>
            <p:nvPr/>
          </p:nvSpPr>
          <p:spPr>
            <a:xfrm>
              <a:off x="8731620" y="4526416"/>
              <a:ext cx="175872" cy="82647"/>
            </a:xfrm>
            <a:custGeom>
              <a:avLst/>
              <a:gdLst/>
              <a:ahLst/>
              <a:cxnLst/>
              <a:rect l="l" t="t" r="r" b="b"/>
              <a:pathLst>
                <a:path w="168909" h="79375">
                  <a:moveTo>
                    <a:pt x="0" y="78929"/>
                  </a:moveTo>
                  <a:lnTo>
                    <a:pt x="168321" y="78929"/>
                  </a:lnTo>
                  <a:lnTo>
                    <a:pt x="168321" y="0"/>
                  </a:lnTo>
                  <a:lnTo>
                    <a:pt x="29452" y="0"/>
                  </a:lnTo>
                </a:path>
              </a:pathLst>
            </a:custGeom>
            <a:ln w="10800">
              <a:solidFill>
                <a:schemeClr val="accent6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875"/>
            </a:p>
          </p:txBody>
        </p:sp>
        <p:sp>
          <p:nvSpPr>
            <p:cNvPr id="132" name="object 237">
              <a:extLst>
                <a:ext uri="{FF2B5EF4-FFF2-40B4-BE49-F238E27FC236}">
                  <a16:creationId xmlns:a16="http://schemas.microsoft.com/office/drawing/2014/main" id="{1A1DE04D-B7A2-434A-9909-C705D7B813B2}"/>
                </a:ext>
              </a:extLst>
            </p:cNvPr>
            <p:cNvSpPr/>
            <p:nvPr/>
          </p:nvSpPr>
          <p:spPr>
            <a:xfrm>
              <a:off x="8760251" y="4444236"/>
              <a:ext cx="189756" cy="82647"/>
            </a:xfrm>
            <a:custGeom>
              <a:avLst/>
              <a:gdLst/>
              <a:ahLst/>
              <a:cxnLst/>
              <a:rect l="l" t="t" r="r" b="b"/>
              <a:pathLst>
                <a:path w="182245" h="79375">
                  <a:moveTo>
                    <a:pt x="0" y="0"/>
                  </a:moveTo>
                  <a:lnTo>
                    <a:pt x="181814" y="0"/>
                  </a:lnTo>
                  <a:lnTo>
                    <a:pt x="181814" y="78926"/>
                  </a:lnTo>
                  <a:lnTo>
                    <a:pt x="1955" y="78926"/>
                  </a:lnTo>
                </a:path>
              </a:pathLst>
            </a:custGeom>
            <a:ln w="10800">
              <a:solidFill>
                <a:schemeClr val="accent6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875"/>
            </a:p>
          </p:txBody>
        </p:sp>
        <p:sp>
          <p:nvSpPr>
            <p:cNvPr id="133" name="object 238">
              <a:extLst>
                <a:ext uri="{FF2B5EF4-FFF2-40B4-BE49-F238E27FC236}">
                  <a16:creationId xmlns:a16="http://schemas.microsoft.com/office/drawing/2014/main" id="{756C98DE-3C0A-458A-8ECC-68F441912C49}"/>
                </a:ext>
              </a:extLst>
            </p:cNvPr>
            <p:cNvSpPr/>
            <p:nvPr/>
          </p:nvSpPr>
          <p:spPr>
            <a:xfrm>
              <a:off x="8724368" y="4362057"/>
              <a:ext cx="193723" cy="82647"/>
            </a:xfrm>
            <a:custGeom>
              <a:avLst/>
              <a:gdLst/>
              <a:ahLst/>
              <a:cxnLst/>
              <a:rect l="l" t="t" r="r" b="b"/>
              <a:pathLst>
                <a:path w="186054" h="79375">
                  <a:moveTo>
                    <a:pt x="34462" y="78926"/>
                  </a:moveTo>
                  <a:lnTo>
                    <a:pt x="185533" y="78926"/>
                  </a:lnTo>
                  <a:lnTo>
                    <a:pt x="185533" y="0"/>
                  </a:lnTo>
                  <a:lnTo>
                    <a:pt x="0" y="0"/>
                  </a:lnTo>
                </a:path>
              </a:pathLst>
            </a:custGeom>
            <a:ln w="10800">
              <a:solidFill>
                <a:schemeClr val="accent6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875"/>
            </a:p>
          </p:txBody>
        </p:sp>
        <p:sp>
          <p:nvSpPr>
            <p:cNvPr id="134" name="object 239">
              <a:extLst>
                <a:ext uri="{FF2B5EF4-FFF2-40B4-BE49-F238E27FC236}">
                  <a16:creationId xmlns:a16="http://schemas.microsoft.com/office/drawing/2014/main" id="{EF0BED15-B265-4978-819D-A65C29C3129E}"/>
                </a:ext>
              </a:extLst>
            </p:cNvPr>
            <p:cNvSpPr/>
            <p:nvPr/>
          </p:nvSpPr>
          <p:spPr>
            <a:xfrm>
              <a:off x="8887415" y="4362057"/>
              <a:ext cx="0" cy="82647"/>
            </a:xfrm>
            <a:custGeom>
              <a:avLst/>
              <a:gdLst/>
              <a:ahLst/>
              <a:cxnLst/>
              <a:rect l="l" t="t" r="r" b="b"/>
              <a:pathLst>
                <a:path h="79375">
                  <a:moveTo>
                    <a:pt x="0" y="78926"/>
                  </a:moveTo>
                  <a:lnTo>
                    <a:pt x="0" y="0"/>
                  </a:lnTo>
                </a:path>
              </a:pathLst>
            </a:custGeom>
            <a:ln w="10800">
              <a:solidFill>
                <a:schemeClr val="accent6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875"/>
            </a:p>
          </p:txBody>
        </p:sp>
        <p:sp>
          <p:nvSpPr>
            <p:cNvPr id="135" name="object 240">
              <a:extLst>
                <a:ext uri="{FF2B5EF4-FFF2-40B4-BE49-F238E27FC236}">
                  <a16:creationId xmlns:a16="http://schemas.microsoft.com/office/drawing/2014/main" id="{4D7183CE-5891-4F92-8041-150892FCFAD2}"/>
                </a:ext>
              </a:extLst>
            </p:cNvPr>
            <p:cNvSpPr/>
            <p:nvPr/>
          </p:nvSpPr>
          <p:spPr>
            <a:xfrm>
              <a:off x="8839023" y="4362057"/>
              <a:ext cx="0" cy="82647"/>
            </a:xfrm>
            <a:custGeom>
              <a:avLst/>
              <a:gdLst/>
              <a:ahLst/>
              <a:cxnLst/>
              <a:rect l="l" t="t" r="r" b="b"/>
              <a:pathLst>
                <a:path h="79375">
                  <a:moveTo>
                    <a:pt x="0" y="78926"/>
                  </a:moveTo>
                  <a:lnTo>
                    <a:pt x="0" y="0"/>
                  </a:lnTo>
                </a:path>
              </a:pathLst>
            </a:custGeom>
            <a:ln w="10800">
              <a:solidFill>
                <a:schemeClr val="accent6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875"/>
            </a:p>
          </p:txBody>
        </p:sp>
        <p:sp>
          <p:nvSpPr>
            <p:cNvPr id="136" name="object 241">
              <a:extLst>
                <a:ext uri="{FF2B5EF4-FFF2-40B4-BE49-F238E27FC236}">
                  <a16:creationId xmlns:a16="http://schemas.microsoft.com/office/drawing/2014/main" id="{AAF5A6F5-97B5-475C-9BF1-FDEFD9F995FC}"/>
                </a:ext>
              </a:extLst>
            </p:cNvPr>
            <p:cNvSpPr/>
            <p:nvPr/>
          </p:nvSpPr>
          <p:spPr>
            <a:xfrm>
              <a:off x="8920744" y="4445605"/>
              <a:ext cx="0" cy="82647"/>
            </a:xfrm>
            <a:custGeom>
              <a:avLst/>
              <a:gdLst/>
              <a:ahLst/>
              <a:cxnLst/>
              <a:rect l="l" t="t" r="r" b="b"/>
              <a:pathLst>
                <a:path h="79375">
                  <a:moveTo>
                    <a:pt x="0" y="78929"/>
                  </a:moveTo>
                  <a:lnTo>
                    <a:pt x="0" y="0"/>
                  </a:lnTo>
                </a:path>
              </a:pathLst>
            </a:custGeom>
            <a:ln w="10800">
              <a:solidFill>
                <a:schemeClr val="accent6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875"/>
            </a:p>
          </p:txBody>
        </p:sp>
        <p:sp>
          <p:nvSpPr>
            <p:cNvPr id="137" name="object 242">
              <a:extLst>
                <a:ext uri="{FF2B5EF4-FFF2-40B4-BE49-F238E27FC236}">
                  <a16:creationId xmlns:a16="http://schemas.microsoft.com/office/drawing/2014/main" id="{7F9BBA6F-FCF0-431A-A7F9-D56ACF10960B}"/>
                </a:ext>
              </a:extLst>
            </p:cNvPr>
            <p:cNvSpPr/>
            <p:nvPr/>
          </p:nvSpPr>
          <p:spPr>
            <a:xfrm>
              <a:off x="8872350" y="4445605"/>
              <a:ext cx="0" cy="82647"/>
            </a:xfrm>
            <a:custGeom>
              <a:avLst/>
              <a:gdLst/>
              <a:ahLst/>
              <a:cxnLst/>
              <a:rect l="l" t="t" r="r" b="b"/>
              <a:pathLst>
                <a:path h="79375">
                  <a:moveTo>
                    <a:pt x="0" y="78929"/>
                  </a:moveTo>
                  <a:lnTo>
                    <a:pt x="0" y="0"/>
                  </a:lnTo>
                </a:path>
              </a:pathLst>
            </a:custGeom>
            <a:ln w="10800">
              <a:solidFill>
                <a:schemeClr val="accent6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875"/>
            </a:p>
          </p:txBody>
        </p:sp>
        <p:sp>
          <p:nvSpPr>
            <p:cNvPr id="138" name="object 243">
              <a:extLst>
                <a:ext uri="{FF2B5EF4-FFF2-40B4-BE49-F238E27FC236}">
                  <a16:creationId xmlns:a16="http://schemas.microsoft.com/office/drawing/2014/main" id="{25DBAFB6-387D-42F0-B21B-D367EF8C9968}"/>
                </a:ext>
              </a:extLst>
            </p:cNvPr>
            <p:cNvSpPr/>
            <p:nvPr/>
          </p:nvSpPr>
          <p:spPr>
            <a:xfrm>
              <a:off x="8877370" y="4526874"/>
              <a:ext cx="0" cy="82647"/>
            </a:xfrm>
            <a:custGeom>
              <a:avLst/>
              <a:gdLst/>
              <a:ahLst/>
              <a:cxnLst/>
              <a:rect l="l" t="t" r="r" b="b"/>
              <a:pathLst>
                <a:path h="79375">
                  <a:moveTo>
                    <a:pt x="0" y="78925"/>
                  </a:moveTo>
                  <a:lnTo>
                    <a:pt x="0" y="0"/>
                  </a:lnTo>
                </a:path>
              </a:pathLst>
            </a:custGeom>
            <a:ln w="10800">
              <a:solidFill>
                <a:schemeClr val="accent6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875"/>
            </a:p>
          </p:txBody>
        </p:sp>
        <p:sp>
          <p:nvSpPr>
            <p:cNvPr id="139" name="object 244">
              <a:extLst>
                <a:ext uri="{FF2B5EF4-FFF2-40B4-BE49-F238E27FC236}">
                  <a16:creationId xmlns:a16="http://schemas.microsoft.com/office/drawing/2014/main" id="{0762BC74-5526-422A-9AAB-68A9972B805C}"/>
                </a:ext>
              </a:extLst>
            </p:cNvPr>
            <p:cNvSpPr/>
            <p:nvPr/>
          </p:nvSpPr>
          <p:spPr>
            <a:xfrm>
              <a:off x="8828978" y="4526874"/>
              <a:ext cx="0" cy="82647"/>
            </a:xfrm>
            <a:custGeom>
              <a:avLst/>
              <a:gdLst/>
              <a:ahLst/>
              <a:cxnLst/>
              <a:rect l="l" t="t" r="r" b="b"/>
              <a:pathLst>
                <a:path h="79375">
                  <a:moveTo>
                    <a:pt x="0" y="78925"/>
                  </a:moveTo>
                  <a:lnTo>
                    <a:pt x="0" y="0"/>
                  </a:lnTo>
                </a:path>
              </a:pathLst>
            </a:custGeom>
            <a:ln w="10800">
              <a:solidFill>
                <a:schemeClr val="accent6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875"/>
            </a:p>
          </p:txBody>
        </p:sp>
        <p:sp>
          <p:nvSpPr>
            <p:cNvPr id="140" name="object 245">
              <a:extLst>
                <a:ext uri="{FF2B5EF4-FFF2-40B4-BE49-F238E27FC236}">
                  <a16:creationId xmlns:a16="http://schemas.microsoft.com/office/drawing/2014/main" id="{A83E4168-F3EB-486A-9F1A-A7A54FBAD4CC}"/>
                </a:ext>
              </a:extLst>
            </p:cNvPr>
            <p:cNvSpPr/>
            <p:nvPr/>
          </p:nvSpPr>
          <p:spPr>
            <a:xfrm>
              <a:off x="8888326" y="4608596"/>
              <a:ext cx="0" cy="82647"/>
            </a:xfrm>
            <a:custGeom>
              <a:avLst/>
              <a:gdLst/>
              <a:ahLst/>
              <a:cxnLst/>
              <a:rect l="l" t="t" r="r" b="b"/>
              <a:pathLst>
                <a:path h="79375">
                  <a:moveTo>
                    <a:pt x="0" y="78925"/>
                  </a:moveTo>
                  <a:lnTo>
                    <a:pt x="0" y="0"/>
                  </a:lnTo>
                </a:path>
              </a:pathLst>
            </a:custGeom>
            <a:ln w="10800">
              <a:solidFill>
                <a:schemeClr val="accent6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875"/>
            </a:p>
          </p:txBody>
        </p:sp>
        <p:sp>
          <p:nvSpPr>
            <p:cNvPr id="141" name="object 246">
              <a:extLst>
                <a:ext uri="{FF2B5EF4-FFF2-40B4-BE49-F238E27FC236}">
                  <a16:creationId xmlns:a16="http://schemas.microsoft.com/office/drawing/2014/main" id="{90A91FA5-1ADA-4E6A-95C9-028DC1587E47}"/>
                </a:ext>
              </a:extLst>
            </p:cNvPr>
            <p:cNvSpPr/>
            <p:nvPr/>
          </p:nvSpPr>
          <p:spPr>
            <a:xfrm>
              <a:off x="8839934" y="4608596"/>
              <a:ext cx="0" cy="82647"/>
            </a:xfrm>
            <a:custGeom>
              <a:avLst/>
              <a:gdLst/>
              <a:ahLst/>
              <a:cxnLst/>
              <a:rect l="l" t="t" r="r" b="b"/>
              <a:pathLst>
                <a:path h="79375">
                  <a:moveTo>
                    <a:pt x="0" y="78925"/>
                  </a:moveTo>
                  <a:lnTo>
                    <a:pt x="0" y="0"/>
                  </a:lnTo>
                </a:path>
              </a:pathLst>
            </a:custGeom>
            <a:ln w="10800">
              <a:solidFill>
                <a:schemeClr val="accent6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875"/>
            </a:p>
          </p:txBody>
        </p:sp>
        <p:sp>
          <p:nvSpPr>
            <p:cNvPr id="142" name="object 73">
              <a:extLst>
                <a:ext uri="{FF2B5EF4-FFF2-40B4-BE49-F238E27FC236}">
                  <a16:creationId xmlns:a16="http://schemas.microsoft.com/office/drawing/2014/main" id="{D74C329B-9577-440A-89BD-93C3853E3E97}"/>
                </a:ext>
              </a:extLst>
            </p:cNvPr>
            <p:cNvSpPr/>
            <p:nvPr/>
          </p:nvSpPr>
          <p:spPr>
            <a:xfrm>
              <a:off x="8241219" y="4051961"/>
              <a:ext cx="777537" cy="777538"/>
            </a:xfrm>
            <a:custGeom>
              <a:avLst/>
              <a:gdLst/>
              <a:ahLst/>
              <a:cxnLst/>
              <a:rect l="l" t="t" r="r" b="b"/>
              <a:pathLst>
                <a:path w="746760" h="746760">
                  <a:moveTo>
                    <a:pt x="0" y="0"/>
                  </a:moveTo>
                  <a:lnTo>
                    <a:pt x="746756" y="0"/>
                  </a:lnTo>
                  <a:lnTo>
                    <a:pt x="746756" y="746758"/>
                  </a:lnTo>
                  <a:lnTo>
                    <a:pt x="0" y="746758"/>
                  </a:lnTo>
                  <a:lnTo>
                    <a:pt x="0" y="0"/>
                  </a:lnTo>
                  <a:close/>
                </a:path>
              </a:pathLst>
            </a:custGeom>
            <a:ln w="10800">
              <a:solidFill>
                <a:schemeClr val="accent6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875"/>
            </a:p>
          </p:txBody>
        </p:sp>
      </p:grpSp>
    </p:spTree>
    <p:extLst>
      <p:ext uri="{BB962C8B-B14F-4D97-AF65-F5344CB8AC3E}">
        <p14:creationId xmlns:p14="http://schemas.microsoft.com/office/powerpoint/2010/main" val="3252419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8201F752-0E52-4F4B-90AB-F94E23CA6750}"/>
              </a:ext>
            </a:extLst>
          </p:cNvPr>
          <p:cNvSpPr/>
          <p:nvPr/>
        </p:nvSpPr>
        <p:spPr>
          <a:xfrm>
            <a:off x="0" y="0"/>
            <a:ext cx="12177417" cy="1130958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2"/>
          <p:cNvSpPr>
            <a:spLocks noChangeArrowheads="1"/>
          </p:cNvSpPr>
          <p:nvPr/>
        </p:nvSpPr>
        <p:spPr bwMode="auto">
          <a:xfrm>
            <a:off x="9701980" y="3160804"/>
            <a:ext cx="22060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FFFFFF"/>
                </a:solidFill>
                <a:latin typeface="Arial Narrow" panose="020B0606020202030204" pitchFamily="34" charset="0"/>
              </a:rPr>
              <a:t>Бизнес-парк «Лидер»</a:t>
            </a:r>
            <a:endParaRPr lang="ru-RU" altLang="ru-RU" sz="1800" b="1" dirty="0"/>
          </a:p>
        </p:txBody>
      </p:sp>
      <p:sp>
        <p:nvSpPr>
          <p:cNvPr id="16" name="TextBox 18"/>
          <p:cNvSpPr txBox="1">
            <a:spLocks noChangeArrowheads="1"/>
          </p:cNvSpPr>
          <p:nvPr/>
        </p:nvSpPr>
        <p:spPr bwMode="auto">
          <a:xfrm>
            <a:off x="233997" y="341149"/>
            <a:ext cx="11813116" cy="5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824" tIns="34412" rIns="68824" bIns="3441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chemeClr val="bg1"/>
                </a:solidFill>
                <a:latin typeface="+mj-lt"/>
                <a:cs typeface="Arial"/>
              </a:rPr>
              <a:t>ИНВЕСТИЦИОННЫЙ ПОТЕНЦИАЛ НОВОСИБИРСКОЙ ОБЛАСТИ</a:t>
            </a:r>
          </a:p>
        </p:txBody>
      </p:sp>
      <p:pic>
        <p:nvPicPr>
          <p:cNvPr id="14" name="Рисунок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7" b="8433"/>
          <a:stretch/>
        </p:blipFill>
        <p:spPr bwMode="auto">
          <a:xfrm>
            <a:off x="283967" y="1328462"/>
            <a:ext cx="5746320" cy="240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0" r="12091" b="15516"/>
          <a:stretch/>
        </p:blipFill>
        <p:spPr>
          <a:xfrm>
            <a:off x="6165459" y="1325982"/>
            <a:ext cx="5715000" cy="240770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02445" y="4652527"/>
            <a:ext cx="2608406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chemeClr val="accent1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Особые льготы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chemeClr val="accent1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и преференции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chemeClr val="accent1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для инвесторов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7"/>
          <a:stretch/>
        </p:blipFill>
        <p:spPr>
          <a:xfrm>
            <a:off x="5043337" y="3784487"/>
            <a:ext cx="6784736" cy="2587360"/>
          </a:xfrm>
          <a:prstGeom prst="rect">
            <a:avLst/>
          </a:prstGeom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443882" y="4207397"/>
            <a:ext cx="6976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2000" b="1" dirty="0">
                <a:solidFill>
                  <a:srgbClr val="20385C"/>
                </a:solidFill>
                <a:latin typeface="Circe ExtraBold"/>
              </a:rPr>
              <a:t>2</a:t>
            </a:r>
            <a:r>
              <a:rPr lang="ru-RU" altLang="ru-RU" sz="2000" b="1" dirty="0">
                <a:solidFill>
                  <a:srgbClr val="20385C"/>
                </a:solidFill>
                <a:latin typeface="Circe ExtraBold"/>
              </a:rPr>
              <a:t>0%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716074" y="5728350"/>
            <a:ext cx="7104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800" b="1" dirty="0">
                <a:solidFill>
                  <a:srgbClr val="20385C"/>
                </a:solidFill>
                <a:latin typeface="Circe ExtraBold"/>
              </a:rPr>
              <a:t>2</a:t>
            </a:r>
            <a:r>
              <a:rPr lang="ru-RU" altLang="ru-RU" sz="1800" b="1" dirty="0">
                <a:solidFill>
                  <a:srgbClr val="20385C"/>
                </a:solidFill>
                <a:latin typeface="Circe ExtraBold"/>
              </a:rPr>
              <a:t>,2%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9936984" y="5788510"/>
            <a:ext cx="7104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20385C"/>
                </a:solidFill>
                <a:latin typeface="Circe ExtraBold"/>
              </a:rPr>
              <a:t>1,2%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43882" y="6351147"/>
            <a:ext cx="205537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Налог на прибыль*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689696" y="6310922"/>
            <a:ext cx="220605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Налог на имущество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126453" y="6310922"/>
            <a:ext cx="17540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Налог на землю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173995" y="3875489"/>
            <a:ext cx="380219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по общему законодательству РФ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241729" y="4296706"/>
            <a:ext cx="192610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первые 5 лет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269244" y="4711573"/>
            <a:ext cx="263860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последующие 5 лет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7940707" y="3974472"/>
            <a:ext cx="233288" cy="233288"/>
          </a:xfrm>
          <a:prstGeom prst="rect">
            <a:avLst/>
          </a:prstGeom>
          <a:solidFill>
            <a:srgbClr val="254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940707" y="4409907"/>
            <a:ext cx="233288" cy="233288"/>
          </a:xfrm>
          <a:prstGeom prst="rect">
            <a:avLst/>
          </a:prstGeom>
          <a:solidFill>
            <a:srgbClr val="205E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7940707" y="4853706"/>
            <a:ext cx="233288" cy="233288"/>
          </a:xfrm>
          <a:prstGeom prst="rect">
            <a:avLst/>
          </a:prstGeom>
          <a:solidFill>
            <a:srgbClr val="8E2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3277959" y="4511843"/>
            <a:ext cx="963257" cy="1739670"/>
          </a:xfrm>
          <a:prstGeom prst="chevron">
            <a:avLst/>
          </a:prstGeom>
          <a:solidFill>
            <a:srgbClr val="205EC4"/>
          </a:solidFill>
          <a:ln>
            <a:solidFill>
              <a:srgbClr val="02D0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73162DB9-A96E-4B07-B493-AD7071C8FE20}"/>
              </a:ext>
            </a:extLst>
          </p:cNvPr>
          <p:cNvSpPr/>
          <p:nvPr/>
        </p:nvSpPr>
        <p:spPr>
          <a:xfrm>
            <a:off x="6057285" y="5480223"/>
            <a:ext cx="507435" cy="616573"/>
          </a:xfrm>
          <a:prstGeom prst="roundRect">
            <a:avLst/>
          </a:prstGeom>
          <a:solidFill>
            <a:srgbClr val="205E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>
            <a:extLst>
              <a:ext uri="{FF2B5EF4-FFF2-40B4-BE49-F238E27FC236}">
                <a16:creationId xmlns:a16="http://schemas.microsoft.com/office/drawing/2014/main" id="{30FD95D5-8443-4A90-8745-4EB856B861DD}"/>
              </a:ext>
            </a:extLst>
          </p:cNvPr>
          <p:cNvSpPr/>
          <p:nvPr/>
        </p:nvSpPr>
        <p:spPr>
          <a:xfrm rot="10800000">
            <a:off x="6217714" y="6091858"/>
            <a:ext cx="186576" cy="212956"/>
          </a:xfrm>
          <a:prstGeom prst="triangle">
            <a:avLst>
              <a:gd name="adj" fmla="val 48463"/>
            </a:avLst>
          </a:prstGeom>
          <a:solidFill>
            <a:srgbClr val="205E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7A96892E-C504-44DB-82E4-360300F96CC8}"/>
              </a:ext>
            </a:extLst>
          </p:cNvPr>
          <p:cNvSpPr/>
          <p:nvPr/>
        </p:nvSpPr>
        <p:spPr>
          <a:xfrm>
            <a:off x="8378280" y="5507844"/>
            <a:ext cx="507435" cy="616573"/>
          </a:xfrm>
          <a:prstGeom prst="roundRect">
            <a:avLst/>
          </a:prstGeom>
          <a:solidFill>
            <a:srgbClr val="205E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B2ABC6DD-4181-45E3-98F1-C48FEE72DF6A}"/>
              </a:ext>
            </a:extLst>
          </p:cNvPr>
          <p:cNvSpPr/>
          <p:nvPr/>
        </p:nvSpPr>
        <p:spPr>
          <a:xfrm>
            <a:off x="10609652" y="5504981"/>
            <a:ext cx="507435" cy="616573"/>
          </a:xfrm>
          <a:prstGeom prst="roundRect">
            <a:avLst/>
          </a:prstGeom>
          <a:solidFill>
            <a:srgbClr val="205E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Равнобедренный треугольник 35">
            <a:extLst>
              <a:ext uri="{FF2B5EF4-FFF2-40B4-BE49-F238E27FC236}">
                <a16:creationId xmlns:a16="http://schemas.microsoft.com/office/drawing/2014/main" id="{261C9BB0-C83B-4408-B8E1-42F05791BB42}"/>
              </a:ext>
            </a:extLst>
          </p:cNvPr>
          <p:cNvSpPr/>
          <p:nvPr/>
        </p:nvSpPr>
        <p:spPr>
          <a:xfrm rot="10800000">
            <a:off x="8538709" y="6118908"/>
            <a:ext cx="186576" cy="212956"/>
          </a:xfrm>
          <a:prstGeom prst="triangle">
            <a:avLst>
              <a:gd name="adj" fmla="val 48463"/>
            </a:avLst>
          </a:prstGeom>
          <a:solidFill>
            <a:srgbClr val="205E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Равнобедренный треугольник 36">
            <a:extLst>
              <a:ext uri="{FF2B5EF4-FFF2-40B4-BE49-F238E27FC236}">
                <a16:creationId xmlns:a16="http://schemas.microsoft.com/office/drawing/2014/main" id="{17426836-9958-4E79-95DD-41CF686893AE}"/>
              </a:ext>
            </a:extLst>
          </p:cNvPr>
          <p:cNvSpPr/>
          <p:nvPr/>
        </p:nvSpPr>
        <p:spPr>
          <a:xfrm rot="10800000">
            <a:off x="10766416" y="6118909"/>
            <a:ext cx="186576" cy="212956"/>
          </a:xfrm>
          <a:prstGeom prst="triangle">
            <a:avLst>
              <a:gd name="adj" fmla="val 48463"/>
            </a:avLst>
          </a:prstGeom>
          <a:solidFill>
            <a:srgbClr val="205E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945FB0D-4EA3-4B23-BE18-BD2EC2EA8CAD}"/>
              </a:ext>
            </a:extLst>
          </p:cNvPr>
          <p:cNvSpPr/>
          <p:nvPr/>
        </p:nvSpPr>
        <p:spPr>
          <a:xfrm>
            <a:off x="6073364" y="6295922"/>
            <a:ext cx="476777" cy="71885"/>
          </a:xfrm>
          <a:prstGeom prst="rect">
            <a:avLst/>
          </a:prstGeom>
          <a:solidFill>
            <a:srgbClr val="205E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E3089199-A559-4C14-A56A-67C35E1F266C}"/>
              </a:ext>
            </a:extLst>
          </p:cNvPr>
          <p:cNvSpPr/>
          <p:nvPr/>
        </p:nvSpPr>
        <p:spPr>
          <a:xfrm>
            <a:off x="8390010" y="6285194"/>
            <a:ext cx="476777" cy="71885"/>
          </a:xfrm>
          <a:prstGeom prst="rect">
            <a:avLst/>
          </a:prstGeom>
          <a:solidFill>
            <a:srgbClr val="205E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B4814437-D48C-4B27-9435-E29C92B28113}"/>
              </a:ext>
            </a:extLst>
          </p:cNvPr>
          <p:cNvSpPr/>
          <p:nvPr/>
        </p:nvSpPr>
        <p:spPr>
          <a:xfrm>
            <a:off x="10624980" y="6282613"/>
            <a:ext cx="476777" cy="94087"/>
          </a:xfrm>
          <a:prstGeom prst="rect">
            <a:avLst/>
          </a:prstGeom>
          <a:solidFill>
            <a:srgbClr val="205E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F0ABE6-2BB2-4B44-9910-B8D68C4FB3AA}"/>
              </a:ext>
            </a:extLst>
          </p:cNvPr>
          <p:cNvSpPr txBox="1"/>
          <p:nvPr/>
        </p:nvSpPr>
        <p:spPr>
          <a:xfrm>
            <a:off x="6042706" y="5596194"/>
            <a:ext cx="6041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irce ExtraBold"/>
              </a:rPr>
              <a:t>0%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DC5E002-544B-42EC-ACDC-D9161511688C}"/>
              </a:ext>
            </a:extLst>
          </p:cNvPr>
          <p:cNvSpPr txBox="1"/>
          <p:nvPr/>
        </p:nvSpPr>
        <p:spPr>
          <a:xfrm>
            <a:off x="8378280" y="5664352"/>
            <a:ext cx="57491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irce ExtraBold"/>
              </a:rPr>
              <a:t>0%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E09D170-F5F8-4D01-B68A-9186D9258196}"/>
              </a:ext>
            </a:extLst>
          </p:cNvPr>
          <p:cNvSpPr txBox="1"/>
          <p:nvPr/>
        </p:nvSpPr>
        <p:spPr>
          <a:xfrm>
            <a:off x="10609990" y="5635302"/>
            <a:ext cx="55648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irce ExtraBold"/>
              </a:rPr>
              <a:t>0%</a:t>
            </a: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3EE12BD8-2AB4-4B68-9B6C-FC24F367632D}"/>
              </a:ext>
            </a:extLst>
          </p:cNvPr>
          <p:cNvSpPr/>
          <p:nvPr/>
        </p:nvSpPr>
        <p:spPr>
          <a:xfrm>
            <a:off x="6714833" y="4511843"/>
            <a:ext cx="493950" cy="585782"/>
          </a:xfrm>
          <a:prstGeom prst="roundRect">
            <a:avLst/>
          </a:prstGeom>
          <a:solidFill>
            <a:srgbClr val="8E2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2D42D202-DD24-4D50-A61D-1D4DC75BFC11}"/>
              </a:ext>
            </a:extLst>
          </p:cNvPr>
          <p:cNvSpPr/>
          <p:nvPr/>
        </p:nvSpPr>
        <p:spPr>
          <a:xfrm>
            <a:off x="8992872" y="5534390"/>
            <a:ext cx="493950" cy="585782"/>
          </a:xfrm>
          <a:prstGeom prst="roundRect">
            <a:avLst/>
          </a:prstGeom>
          <a:solidFill>
            <a:srgbClr val="8E2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3CF02CE-D23A-4876-BE53-222A1BF37957}"/>
              </a:ext>
            </a:extLst>
          </p:cNvPr>
          <p:cNvSpPr txBox="1"/>
          <p:nvPr/>
        </p:nvSpPr>
        <p:spPr>
          <a:xfrm>
            <a:off x="9005580" y="5634432"/>
            <a:ext cx="55280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irce ExtraBold"/>
              </a:rPr>
              <a:t>0%</a:t>
            </a: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D8CE802B-69E6-4B9B-8D0A-3D44D8FD9508}"/>
              </a:ext>
            </a:extLst>
          </p:cNvPr>
          <p:cNvSpPr/>
          <p:nvPr/>
        </p:nvSpPr>
        <p:spPr>
          <a:xfrm>
            <a:off x="11225436" y="5523186"/>
            <a:ext cx="493950" cy="585782"/>
          </a:xfrm>
          <a:prstGeom prst="roundRect">
            <a:avLst/>
          </a:prstGeom>
          <a:solidFill>
            <a:srgbClr val="8E2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F01CEED-4A28-4D5F-AB8F-B78F5E27EBFD}"/>
              </a:ext>
            </a:extLst>
          </p:cNvPr>
          <p:cNvSpPr txBox="1"/>
          <p:nvPr/>
        </p:nvSpPr>
        <p:spPr>
          <a:xfrm>
            <a:off x="11218862" y="5636996"/>
            <a:ext cx="57089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irce ExtraBold"/>
              </a:rPr>
              <a:t>0%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0C384D8-78BE-4ED2-A8EE-7377B232A6A3}"/>
              </a:ext>
            </a:extLst>
          </p:cNvPr>
          <p:cNvSpPr txBox="1"/>
          <p:nvPr/>
        </p:nvSpPr>
        <p:spPr>
          <a:xfrm>
            <a:off x="6613353" y="4598591"/>
            <a:ext cx="82031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irce ExtraBold"/>
              </a:rPr>
              <a:t>12</a:t>
            </a:r>
            <a:r>
              <a:rPr lang="ru-RU" sz="2000" b="1" dirty="0">
                <a:solidFill>
                  <a:schemeClr val="bg1"/>
                </a:solidFill>
                <a:latin typeface="Circe ExtraBold"/>
              </a:rPr>
              <a:t>%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122" y="2852187"/>
            <a:ext cx="1878429" cy="70796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239" y="2319620"/>
            <a:ext cx="1374516" cy="122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96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8201F752-0E52-4F4B-90AB-F94E23CA6750}"/>
              </a:ext>
            </a:extLst>
          </p:cNvPr>
          <p:cNvSpPr/>
          <p:nvPr/>
        </p:nvSpPr>
        <p:spPr>
          <a:xfrm>
            <a:off x="0" y="-35511"/>
            <a:ext cx="12177417" cy="1130958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8"/>
          <p:cNvSpPr txBox="1">
            <a:spLocks noChangeArrowheads="1"/>
          </p:cNvSpPr>
          <p:nvPr/>
        </p:nvSpPr>
        <p:spPr bwMode="auto">
          <a:xfrm>
            <a:off x="233997" y="341149"/>
            <a:ext cx="11813116" cy="5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824" tIns="34412" rIns="68824" bIns="3441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chemeClr val="bg1"/>
                </a:solidFill>
                <a:latin typeface="+mj-lt"/>
                <a:cs typeface="Arial"/>
              </a:rPr>
              <a:t>ИНВЕСТИЦИОННЫЙ ПОТЕНЦИАЛ НОВОСИБИРСКОЙ ОБЛАСТИ</a:t>
            </a:r>
          </a:p>
        </p:txBody>
      </p:sp>
      <p:pic>
        <p:nvPicPr>
          <p:cNvPr id="5122" name="Picture 2" descr="https://thumb.tildacdn.com/tild3337-3162-4338-b366-366462626335/-/format/webp/156.jpg">
            <a:extLst>
              <a:ext uri="{FF2B5EF4-FFF2-40B4-BE49-F238E27FC236}">
                <a16:creationId xmlns:a16="http://schemas.microsoft.com/office/drawing/2014/main" id="{7EA0CBC2-4F44-47F3-A3DC-CFEAF7C1F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29" y="4101483"/>
            <a:ext cx="3839193" cy="25569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thumb.tildacdn.com/tild3134-3031-4234-b166-333333323264/-/format/webp/219.jpg">
            <a:extLst>
              <a:ext uri="{FF2B5EF4-FFF2-40B4-BE49-F238E27FC236}">
                <a16:creationId xmlns:a16="http://schemas.microsoft.com/office/drawing/2014/main" id="{E83EEE94-089D-4F63-A1BB-C6D667ECE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877" y="4101483"/>
            <a:ext cx="3839193" cy="25569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un9-69.userapi.com/impg/B1PNzKbBvXAGwxP0WNuJ16R3PcoZGCzFroRyBw/5EgvVzhUHL0.jpg?size=2560x1707&amp;quality=95&amp;sign=f3ff5a37a0ee518c4b773968be826c30&amp;type=album">
            <a:extLst>
              <a:ext uri="{FF2B5EF4-FFF2-40B4-BE49-F238E27FC236}">
                <a16:creationId xmlns:a16="http://schemas.microsoft.com/office/drawing/2014/main" id="{FC38847A-429F-43D8-B7A0-0D697218F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618" y="4101483"/>
            <a:ext cx="3834763" cy="25569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downloader.disk.yandex.ru/preview/4b512d8ae5eec5a89eda4ee6ff81c8eb7e38a0a354562f2fa581e3719b311848/658024b4/6nQcKsNBTCn6eTPTzoSA0MFcm8dFX1Dh4fa8nCHhQJpeDT1T9SbxBOyay-Fpp-zBIJUl3thVm217BQmSIyQTgg%3D%3D?uid=0&amp;filename=DSCF9642.jpg&amp;disposition=inline&amp;hash=&amp;limit=0&amp;content_type=image%2Fjpeg&amp;owner_uid=0&amp;tknv=v2&amp;size=1860x895">
            <a:extLst>
              <a:ext uri="{FF2B5EF4-FFF2-40B4-BE49-F238E27FC236}">
                <a16:creationId xmlns:a16="http://schemas.microsoft.com/office/drawing/2014/main" id="{07F9F258-0872-4D40-9E00-B247FBFE0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115" y="1339768"/>
            <a:ext cx="3839193" cy="25582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E0E30F-F21C-4C2C-BE4B-0A5944F5857C}"/>
              </a:ext>
            </a:extLst>
          </p:cNvPr>
          <p:cNvSpPr txBox="1"/>
          <p:nvPr/>
        </p:nvSpPr>
        <p:spPr>
          <a:xfrm>
            <a:off x="351761" y="1337081"/>
            <a:ext cx="542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+mj-lt"/>
                <a:cs typeface="Arial"/>
              </a:rPr>
              <a:t>Одни из наших последних мероприятиях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703DEC-7C01-4709-B18F-F62E7890576D}"/>
              </a:ext>
            </a:extLst>
          </p:cNvPr>
          <p:cNvSpPr txBox="1"/>
          <p:nvPr/>
        </p:nvSpPr>
        <p:spPr>
          <a:xfrm>
            <a:off x="620857" y="2496144"/>
            <a:ext cx="5628443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b="1" dirty="0"/>
              <a:t>Всероссийский форум территорий развития</a:t>
            </a:r>
            <a:br>
              <a:rPr lang="ru-RU" sz="1700" b="1" dirty="0"/>
            </a:br>
            <a:r>
              <a:rPr lang="ru-RU" sz="1700" b="1" dirty="0"/>
              <a:t>и инвестиций «</a:t>
            </a:r>
            <a:r>
              <a:rPr lang="ru-RU" sz="1700" b="1" dirty="0" err="1"/>
              <a:t>ИнПарк</a:t>
            </a:r>
            <a:r>
              <a:rPr lang="ru-RU" sz="1700" b="1" dirty="0"/>
              <a:t>»</a:t>
            </a:r>
          </a:p>
          <a:p>
            <a:endParaRPr lang="ru-RU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b="1" dirty="0"/>
              <a:t>Ежегодный форум «Дни производительности Новосибирской области»</a:t>
            </a:r>
          </a:p>
        </p:txBody>
      </p:sp>
    </p:spTree>
    <p:extLst>
      <p:ext uri="{BB962C8B-B14F-4D97-AF65-F5344CB8AC3E}">
        <p14:creationId xmlns:p14="http://schemas.microsoft.com/office/powerpoint/2010/main" val="560928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AEAFEB1A-1909-4F2E-AA77-B212F4A4B6C0}"/>
              </a:ext>
            </a:extLst>
          </p:cNvPr>
          <p:cNvSpPr/>
          <p:nvPr/>
        </p:nvSpPr>
        <p:spPr>
          <a:xfrm>
            <a:off x="0" y="-35511"/>
            <a:ext cx="12177417" cy="1130958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882571" y="3178102"/>
            <a:ext cx="5819708" cy="609026"/>
          </a:xfrm>
          <a:prstGeom prst="rect">
            <a:avLst/>
          </a:prstGeom>
          <a:solidFill>
            <a:srgbClr val="4E6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882571" y="4038542"/>
            <a:ext cx="5819708" cy="609026"/>
          </a:xfrm>
          <a:prstGeom prst="rect">
            <a:avLst/>
          </a:prstGeom>
          <a:solidFill>
            <a:srgbClr val="4E6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882571" y="4903142"/>
            <a:ext cx="5819708" cy="609026"/>
          </a:xfrm>
          <a:prstGeom prst="rect">
            <a:avLst/>
          </a:prstGeom>
          <a:solidFill>
            <a:srgbClr val="4E6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882571" y="5754517"/>
            <a:ext cx="5819708" cy="609026"/>
          </a:xfrm>
          <a:prstGeom prst="rect">
            <a:avLst/>
          </a:prstGeom>
          <a:solidFill>
            <a:srgbClr val="4E6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882571" y="2324760"/>
            <a:ext cx="5819708" cy="609026"/>
          </a:xfrm>
          <a:prstGeom prst="rect">
            <a:avLst/>
          </a:prstGeom>
          <a:solidFill>
            <a:srgbClr val="4E6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7" name="TextBox 11"/>
          <p:cNvSpPr txBox="1">
            <a:spLocks noChangeArrowheads="1"/>
          </p:cNvSpPr>
          <p:nvPr/>
        </p:nvSpPr>
        <p:spPr bwMode="auto">
          <a:xfrm>
            <a:off x="229552" y="91734"/>
            <a:ext cx="97959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chemeClr val="bg1"/>
                </a:solidFill>
                <a:latin typeface="+mj-lt"/>
                <a:cs typeface="Arial"/>
              </a:rPr>
              <a:t>Обзор развития химической отрасли в Новосибирской области.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chemeClr val="bg1"/>
                </a:solidFill>
                <a:latin typeface="+mj-lt"/>
                <a:cs typeface="Arial"/>
              </a:rPr>
              <a:t>Ключевые предприятия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7722917" y="1433650"/>
            <a:ext cx="36410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структуре экспорта </a:t>
            </a:r>
          </a:p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Новосибирской области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436501" y="2051713"/>
          <a:ext cx="5509251" cy="4570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416452" y="1393865"/>
            <a:ext cx="12121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4E6CE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10%</a:t>
            </a:r>
            <a:endParaRPr lang="ru-RU" sz="4000" b="1" dirty="0">
              <a:solidFill>
                <a:srgbClr val="4E6C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6837" y="1433650"/>
            <a:ext cx="33645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доля химической промышленности </a:t>
            </a:r>
          </a:p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в обрабатывающих производствах 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02668" y="1405382"/>
            <a:ext cx="1375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4E6C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200" b="1" dirty="0">
                <a:solidFill>
                  <a:srgbClr val="4E6C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4E6C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015" y="5769420"/>
            <a:ext cx="510653" cy="5106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635" y="4963114"/>
            <a:ext cx="1512894" cy="4890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521" y="2474962"/>
            <a:ext cx="1339640" cy="49211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85" y="2232613"/>
            <a:ext cx="883050" cy="58902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962" y="3330794"/>
            <a:ext cx="1200437" cy="41371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929" y="2367308"/>
            <a:ext cx="935522" cy="31963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135" y="2400041"/>
            <a:ext cx="739241" cy="45159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451" y="2531262"/>
            <a:ext cx="779711" cy="3622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720" y="3233160"/>
            <a:ext cx="850348" cy="48727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29" b="45411"/>
          <a:stretch/>
        </p:blipFill>
        <p:spPr>
          <a:xfrm>
            <a:off x="8190976" y="3240121"/>
            <a:ext cx="1649248" cy="32258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549" y="4138384"/>
            <a:ext cx="1143351" cy="39788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136" y="2377883"/>
            <a:ext cx="646548" cy="52245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563" y="3988412"/>
            <a:ext cx="1146775" cy="66745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000" y="3465541"/>
            <a:ext cx="2424780" cy="33065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271" y="3195443"/>
            <a:ext cx="977814" cy="4889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567" y="4089620"/>
            <a:ext cx="515770" cy="5279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76" y="2412864"/>
            <a:ext cx="554791" cy="4990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04" y="3211744"/>
            <a:ext cx="563358" cy="49362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39" y="4918842"/>
            <a:ext cx="547413" cy="55308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21" y="5779930"/>
            <a:ext cx="552007" cy="53560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186F704-3724-5907-403B-CAA3EC823A01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10"/>
          <a:stretch/>
        </p:blipFill>
        <p:spPr>
          <a:xfrm>
            <a:off x="7877981" y="2468881"/>
            <a:ext cx="887065" cy="45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5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17B83CA-3639-4E59-936A-094F997B2A48}"/>
              </a:ext>
            </a:extLst>
          </p:cNvPr>
          <p:cNvSpPr/>
          <p:nvPr/>
        </p:nvSpPr>
        <p:spPr>
          <a:xfrm>
            <a:off x="0" y="-35511"/>
            <a:ext cx="12177417" cy="1130958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 defTabSz="1219170">
              <a:defRPr/>
            </a:pPr>
            <a:fld id="{B19B0651-EE4F-4900-A07F-96A6BFA9D0F0}" type="slidenum">
              <a:rPr lang="ru-RU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>
                <a:defRPr/>
              </a:pPr>
              <a:t>7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14653" y="150475"/>
            <a:ext cx="10369152" cy="72094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tabLst>
                <a:tab pos="1678475" algn="l"/>
              </a:tabLst>
              <a:defRPr/>
            </a:pPr>
            <a:r>
              <a:rPr lang="ru-RU" altLang="ru-RU" sz="2400" b="1" dirty="0">
                <a:solidFill>
                  <a:schemeClr val="bg1"/>
                </a:solidFill>
                <a:latin typeface="+mj-lt"/>
                <a:ea typeface="+mn-ea"/>
                <a:cs typeface="Arial"/>
              </a:rPr>
              <a:t>Динамика по оказанию услуг Корпорацией развития Новосибирской области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94789" y="1731298"/>
            <a:ext cx="6271029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0"/>
                <a:solidFill>
                  <a:srgbClr val="485C8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2021 года Корпорация развития </a:t>
            </a:r>
            <a:br>
              <a:rPr lang="ru-RU" sz="2000" b="1" dirty="0">
                <a:ln w="0"/>
                <a:solidFill>
                  <a:srgbClr val="485C8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>
                <a:ln w="0"/>
                <a:solidFill>
                  <a:srgbClr val="485C8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предоставляет в среднем 400 услуг в год </a:t>
            </a:r>
          </a:p>
        </p:txBody>
      </p:sp>
      <p:cxnSp>
        <p:nvCxnSpPr>
          <p:cNvPr id="10" name="Прямая соединительная линия 9"/>
          <p:cNvCxnSpPr>
            <a:cxnSpLocks/>
          </p:cNvCxnSpPr>
          <p:nvPr/>
        </p:nvCxnSpPr>
        <p:spPr>
          <a:xfrm>
            <a:off x="607753" y="1544433"/>
            <a:ext cx="0" cy="1081616"/>
          </a:xfrm>
          <a:prstGeom prst="line">
            <a:avLst/>
          </a:prstGeom>
          <a:ln w="19050">
            <a:solidFill>
              <a:srgbClr val="485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9071452"/>
              </p:ext>
            </p:extLst>
          </p:nvPr>
        </p:nvGraphicFramePr>
        <p:xfrm>
          <a:off x="181264" y="2738335"/>
          <a:ext cx="11878385" cy="3520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7C63CF25-F986-4DA1-8D9D-F4C3EC9EFA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617094"/>
              </p:ext>
            </p:extLst>
          </p:nvPr>
        </p:nvGraphicFramePr>
        <p:xfrm>
          <a:off x="7142595" y="1394598"/>
          <a:ext cx="4868141" cy="15402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63615">
                  <a:extLst>
                    <a:ext uri="{9D8B030D-6E8A-4147-A177-3AD203B41FA5}">
                      <a16:colId xmlns:a16="http://schemas.microsoft.com/office/drawing/2014/main" val="969029788"/>
                    </a:ext>
                  </a:extLst>
                </a:gridCol>
                <a:gridCol w="2004526">
                  <a:extLst>
                    <a:ext uri="{9D8B030D-6E8A-4147-A177-3AD203B41FA5}">
                      <a16:colId xmlns:a16="http://schemas.microsoft.com/office/drawing/2014/main" val="1176533948"/>
                    </a:ext>
                  </a:extLst>
                </a:gridCol>
              </a:tblGrid>
              <a:tr h="7074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 итогам 2022 года привлечено проектов </a:t>
                      </a:r>
                      <a:br>
                        <a:rPr lang="ru-RU" sz="15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5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 общую сумму </a:t>
                      </a:r>
                    </a:p>
                  </a:txBody>
                  <a:tcPr marL="17728" marR="17728" marT="29165" marB="29165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90000">
                          <a:schemeClr val="accent6">
                            <a:lumMod val="40000"/>
                            <a:lumOff val="60000"/>
                          </a:schemeClr>
                        </a:gs>
                        <a:gs pos="95946">
                          <a:schemeClr val="accent6">
                            <a:lumMod val="20000"/>
                            <a:lumOff val="80000"/>
                          </a:schemeClr>
                        </a:gs>
                        <a:gs pos="75000">
                          <a:schemeClr val="bg1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9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13, 9 </a:t>
                      </a:r>
                      <a:br>
                        <a:rPr lang="ru-RU" sz="19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9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млрд руб.</a:t>
                      </a:r>
                    </a:p>
                  </a:txBody>
                  <a:tcPr marL="17728" marR="17728" marT="29165" marB="29165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90000">
                          <a:schemeClr val="accent6">
                            <a:lumMod val="40000"/>
                            <a:lumOff val="60000"/>
                          </a:schemeClr>
                        </a:gs>
                        <a:gs pos="95946">
                          <a:schemeClr val="accent6">
                            <a:lumMod val="20000"/>
                            <a:lumOff val="80000"/>
                          </a:schemeClr>
                        </a:gs>
                        <a:gs pos="75000">
                          <a:schemeClr val="bg1"/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41017545"/>
                  </a:ext>
                </a:extLst>
              </a:tr>
              <a:tr h="5861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 итогам 9 месяцев 2023 года привлечено проектов </a:t>
                      </a:r>
                      <a:br>
                        <a:rPr lang="ru-RU" sz="15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5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 общую сумму </a:t>
                      </a:r>
                    </a:p>
                  </a:txBody>
                  <a:tcPr marL="17728" marR="17728" marT="29165" marB="29165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90000">
                          <a:schemeClr val="accent6">
                            <a:lumMod val="40000"/>
                            <a:lumOff val="60000"/>
                          </a:schemeClr>
                        </a:gs>
                        <a:gs pos="95946">
                          <a:schemeClr val="accent6">
                            <a:lumMod val="20000"/>
                            <a:lumOff val="80000"/>
                          </a:schemeClr>
                        </a:gs>
                        <a:gs pos="75000">
                          <a:schemeClr val="bg1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9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15, 2 </a:t>
                      </a:r>
                      <a:br>
                        <a:rPr lang="ru-RU" sz="19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9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млрд руб.</a:t>
                      </a:r>
                    </a:p>
                  </a:txBody>
                  <a:tcPr marL="17728" marR="17728" marT="29165" marB="29165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90000">
                          <a:schemeClr val="accent6">
                            <a:lumMod val="40000"/>
                            <a:lumOff val="60000"/>
                          </a:schemeClr>
                        </a:gs>
                        <a:gs pos="95946">
                          <a:schemeClr val="accent6">
                            <a:lumMod val="20000"/>
                            <a:lumOff val="80000"/>
                          </a:schemeClr>
                        </a:gs>
                        <a:gs pos="75000">
                          <a:schemeClr val="bg1"/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92650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4254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0322099" y="4670887"/>
            <a:ext cx="1714500" cy="774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17005" y="213751"/>
            <a:ext cx="7904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tem Bold" panose="020B0703020203020204" pitchFamily="34" charset="-52"/>
                <a:ea typeface="Stem Bold" panose="020B0703020203020204" pitchFamily="34" charset="-52"/>
              </a:rPr>
              <a:t>СЕТЬ ТРАНСПОРТНО-ЛОГИСТИЧЕСКИХ ЦЕНТРОВ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147453" y="675416"/>
            <a:ext cx="10742881" cy="1087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tem" panose="020B0503020203020204" pitchFamily="34" charset="-52"/>
                <a:ea typeface="Stem" panose="020B0503020203020204" pitchFamily="34" charset="-52"/>
              </a:rPr>
              <a:t>Инициатор проекта - группа компаний, специализирующаяся на внутрироссийских и 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tem" panose="020B0503020203020204" pitchFamily="34" charset="-52"/>
                <a:ea typeface="Stem" panose="020B0503020203020204" pitchFamily="34" charset="-52"/>
              </a:rPr>
              <a:t>международных мультимодальных контейнерных перевозках.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tem" panose="020B0503020203020204" pitchFamily="34" charset="-52"/>
                <a:ea typeface="Stem" panose="020B0503020203020204" pitchFamily="34" charset="-52"/>
              </a:rPr>
              <a:t>Входит в топ-5 компаний отрасли в России.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906009" y="5697181"/>
            <a:ext cx="54825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Stem Bold" panose="020B0703020203020204" pitchFamily="34" charset="-52"/>
                <a:ea typeface="Stem Bold" panose="020B0703020203020204" pitchFamily="34" charset="-52"/>
              </a:rPr>
              <a:t>ОПОРНАЯ СЕТЬ ТРАНСПОРТНО-ЛОГИСТИЧЕСКИХ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Stem Bold" panose="020B0703020203020204" pitchFamily="34" charset="-52"/>
                <a:ea typeface="Stem Bold" panose="020B0703020203020204" pitchFamily="34" charset="-52"/>
              </a:rPr>
              <a:t>,</a:t>
            </a:r>
          </a:p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Stem Bold" panose="020B0703020203020204" pitchFamily="34" charset="-52"/>
                <a:ea typeface="Stem Bold" panose="020B0703020203020204" pitchFamily="34" charset="-52"/>
              </a:rPr>
              <a:t>МУЛЬТИМОДАЛЬНЫХ КОНТЕЙНЕРНЫХ </a:t>
            </a:r>
          </a:p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Stem Bold" panose="020B0703020203020204" pitchFamily="34" charset="-52"/>
                <a:ea typeface="Stem Bold" panose="020B0703020203020204" pitchFamily="34" charset="-52"/>
              </a:rPr>
              <a:t>ТЕРМИНАЛОВ КОМПАНИИ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0151" y="2978531"/>
            <a:ext cx="646459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Stem Bold" panose="020B0703020203020204" pitchFamily="34" charset="-52"/>
                <a:ea typeface="Stem Bold" panose="020B0703020203020204" pitchFamily="34" charset="-52"/>
              </a:rPr>
              <a:t>-    логистическое </a:t>
            </a: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Stem Bold" panose="020B0703020203020204" pitchFamily="34" charset="-52"/>
                <a:ea typeface="Stem Bold" panose="020B0703020203020204" pitchFamily="34" charset="-52"/>
              </a:rPr>
              <a:t>      ядро будущей ОЭЗ </a:t>
            </a:r>
          </a:p>
          <a:p>
            <a:endParaRPr lang="ru-RU" sz="1600" dirty="0">
              <a:solidFill>
                <a:schemeClr val="bg2">
                  <a:lumMod val="25000"/>
                </a:schemeClr>
              </a:solidFill>
              <a:latin typeface="Stem Bold" panose="020B0703020203020204" pitchFamily="34" charset="-52"/>
              <a:ea typeface="Stem Bold" panose="020B0703020203020204" pitchFamily="34" charset="-52"/>
            </a:endParaRP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Stem Bold" panose="020B0703020203020204" pitchFamily="34" charset="-52"/>
                <a:ea typeface="Stem Bold" panose="020B0703020203020204" pitchFamily="34" charset="-52"/>
              </a:rPr>
              <a:t>крупнейший терминал </a:t>
            </a: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Stem Bold" panose="020B0703020203020204" pitchFamily="34" charset="-52"/>
                <a:ea typeface="Stem Bold" panose="020B0703020203020204" pitchFamily="34" charset="-52"/>
              </a:rPr>
              <a:t>      в Сибири</a:t>
            </a:r>
          </a:p>
          <a:p>
            <a:endParaRPr lang="ru-RU" sz="1600" dirty="0">
              <a:solidFill>
                <a:schemeClr val="bg2">
                  <a:lumMod val="25000"/>
                </a:schemeClr>
              </a:solidFill>
              <a:latin typeface="Stem Bold" panose="020B0703020203020204" pitchFamily="34" charset="-52"/>
              <a:ea typeface="Stem Bold" panose="020B0703020203020204" pitchFamily="34" charset="-52"/>
            </a:endParaRP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Stem Bold" panose="020B0703020203020204" pitchFamily="34" charset="-52"/>
                <a:ea typeface="Stem Bold" panose="020B0703020203020204" pitchFamily="34" charset="-52"/>
              </a:rPr>
              <a:t>-     </a:t>
            </a:r>
            <a:r>
              <a:rPr lang="ru-RU" sz="4400" dirty="0">
                <a:solidFill>
                  <a:schemeClr val="bg2">
                    <a:lumMod val="25000"/>
                  </a:schemeClr>
                </a:solidFill>
                <a:latin typeface="Stem Bold" panose="020B0703020203020204" pitchFamily="34" charset="-52"/>
                <a:ea typeface="Stem Bold" panose="020B0703020203020204" pitchFamily="34" charset="-52"/>
              </a:rPr>
              <a:t>1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Stem Bold" panose="020B0703020203020204" pitchFamily="34" charset="-52"/>
                <a:ea typeface="Stem Bold" panose="020B0703020203020204" pitchFamily="34" charset="-52"/>
              </a:rPr>
              <a:t> </a:t>
            </a:r>
            <a:r>
              <a:rPr lang="ru-RU" sz="3600" dirty="0">
                <a:solidFill>
                  <a:schemeClr val="bg2">
                    <a:lumMod val="25000"/>
                  </a:schemeClr>
                </a:solidFill>
                <a:latin typeface="Stem Bold" panose="020B0703020203020204" pitchFamily="34" charset="-52"/>
                <a:ea typeface="Stem Bold" panose="020B0703020203020204" pitchFamily="34" charset="-52"/>
              </a:rPr>
              <a:t>млн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Stem Bold" panose="020B0703020203020204" pitchFamily="34" charset="-52"/>
                <a:ea typeface="Stem Bold" panose="020B0703020203020204" pitchFamily="34" charset="-52"/>
              </a:rPr>
              <a:t>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Stem Bold" panose="020B0703020203020204" pitchFamily="34" charset="-52"/>
                <a:ea typeface="Stem Bold" panose="020B0703020203020204" pitchFamily="34" charset="-52"/>
              </a:rPr>
              <a:t>TEU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Stem Bold" panose="020B0703020203020204" pitchFamily="34" charset="-52"/>
                <a:ea typeface="Stem Bold" panose="020B0703020203020204" pitchFamily="34" charset="-52"/>
              </a:rPr>
              <a:t>в год</a:t>
            </a: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Stem Bold" panose="020B0703020203020204" pitchFamily="34" charset="-52"/>
                <a:ea typeface="Stem Bold" panose="020B0703020203020204" pitchFamily="34" charset="-52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Stem Bold" panose="020B0703020203020204" pitchFamily="34" charset="-52"/>
                <a:ea typeface="Stem Bold" panose="020B0703020203020204" pitchFamily="34" charset="-52"/>
              </a:rPr>
              <a:t>возможности для резидентов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Stem Bold" panose="020B0703020203020204" pitchFamily="34" charset="-52"/>
                <a:ea typeface="Stem Bold" panose="020B0703020203020204" pitchFamily="34" charset="-52"/>
              </a:rPr>
              <a:t>: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Stem Bold" panose="020B0703020203020204" pitchFamily="34" charset="-52"/>
              <a:ea typeface="Stem Bold" panose="020B0703020203020204" pitchFamily="34" charset="-52"/>
            </a:endParaRP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Stem Bold" panose="020B0703020203020204" pitchFamily="34" charset="-52"/>
                <a:ea typeface="Stem Bold" panose="020B0703020203020204" pitchFamily="34" charset="-52"/>
              </a:rPr>
              <a:t>     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Stem Bold" panose="020B0703020203020204" pitchFamily="34" charset="-52"/>
                <a:ea typeface="Stem Bold" panose="020B0703020203020204" pitchFamily="34" charset="-52"/>
              </a:rPr>
              <a:t>Экспорт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Stem Bold" panose="020B0703020203020204" pitchFamily="34" charset="-52"/>
                <a:ea typeface="Stem Bold" panose="020B0703020203020204" pitchFamily="34" charset="-52"/>
              </a:rPr>
              <a:t>/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Stem Bold" panose="020B0703020203020204" pitchFamily="34" charset="-52"/>
                <a:ea typeface="Stem Bold" panose="020B0703020203020204" pitchFamily="34" charset="-52"/>
              </a:rPr>
              <a:t>импорт продукции</a:t>
            </a:r>
          </a:p>
          <a:p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Stem Bold" panose="020B0703020203020204" pitchFamily="34" charset="-52"/>
                <a:ea typeface="Stem Bold" panose="020B0703020203020204" pitchFamily="34" charset="-52"/>
              </a:rPr>
              <a:t>        Новые рынки сбыта</a:t>
            </a:r>
          </a:p>
          <a:p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Stem Bold" panose="020B0703020203020204" pitchFamily="34" charset="-52"/>
                <a:ea typeface="Stem Bold" panose="020B0703020203020204" pitchFamily="34" charset="-52"/>
              </a:rPr>
              <a:t>        Экономия на логистике 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Stem Bold" panose="020B0703020203020204" pitchFamily="34" charset="-52"/>
                <a:ea typeface="Stem Bold" panose="020B0703020203020204" pitchFamily="34" charset="-52"/>
              </a:rPr>
              <a:t> </a:t>
            </a:r>
            <a:endParaRPr lang="ru-RU" sz="1200" dirty="0">
              <a:solidFill>
                <a:schemeClr val="bg2">
                  <a:lumMod val="25000"/>
                </a:schemeClr>
              </a:solidFill>
              <a:latin typeface="Stem Bold" panose="020B0703020203020204" pitchFamily="34" charset="-52"/>
              <a:ea typeface="Stem Bold" panose="020B0703020203020204" pitchFamily="34" charset="-52"/>
            </a:endParaRPr>
          </a:p>
          <a:p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Stem Bold" panose="020B0703020203020204" pitchFamily="34" charset="-52"/>
                <a:ea typeface="Stem Bold" panose="020B0703020203020204" pitchFamily="34" charset="-52"/>
              </a:rPr>
              <a:t>        Таможенная и складская инфраструктура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9" t="26111" r="18749" b="25638"/>
          <a:stretch/>
        </p:blipFill>
        <p:spPr>
          <a:xfrm>
            <a:off x="265192" y="2120508"/>
            <a:ext cx="2570494" cy="854333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2777069" y="991512"/>
            <a:ext cx="9380323" cy="5259785"/>
            <a:chOff x="2777069" y="991512"/>
            <a:chExt cx="9380323" cy="5259785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7069" y="991512"/>
              <a:ext cx="9380323" cy="5259785"/>
            </a:xfrm>
            <a:prstGeom prst="rect">
              <a:avLst/>
            </a:prstGeom>
          </p:spPr>
        </p:pic>
        <p:sp>
          <p:nvSpPr>
            <p:cNvPr id="2" name="Овал 1"/>
            <p:cNvSpPr/>
            <p:nvPr/>
          </p:nvSpPr>
          <p:spPr>
            <a:xfrm>
              <a:off x="6971718" y="4950017"/>
              <a:ext cx="220451" cy="222535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580405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7" y="-43559"/>
            <a:ext cx="12192001" cy="689735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396" r="242"/>
          <a:stretch/>
        </p:blipFill>
        <p:spPr>
          <a:xfrm>
            <a:off x="152342" y="92566"/>
            <a:ext cx="11947200" cy="662510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58223" y="282388"/>
            <a:ext cx="8361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tem Bold" panose="020B0703020203020204" pitchFamily="34" charset="-52"/>
                <a:ea typeface="Stem Bold" panose="020B0703020203020204" pitchFamily="34" charset="-52"/>
              </a:rPr>
              <a:t>ОСОБАЯ ЭКОНОМИЧЕСКАЯ ЗОНА «НОВОСИБИРСК»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46418" y="677768"/>
            <a:ext cx="7239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tem" panose="020B0503020203020204" pitchFamily="34" charset="-52"/>
                <a:ea typeface="Stem" panose="020B0503020203020204" pitchFamily="34" charset="-52"/>
              </a:rPr>
              <a:t>Создание ОЭЗ планируется на территории Новосибирской области.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4806" y="5478945"/>
            <a:ext cx="35440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</a:rPr>
              <a:t>В непосредственной близости </a:t>
            </a:r>
          </a:p>
          <a:p>
            <a:r>
              <a:rPr lang="ru-RU" sz="1400" dirty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</a:rPr>
              <a:t>от крупнейшего за Уралом </a:t>
            </a:r>
          </a:p>
          <a:p>
            <a:r>
              <a:rPr lang="ru-RU" sz="1400" dirty="0" err="1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</a:rPr>
              <a:t>мультимодального</a:t>
            </a:r>
            <a:r>
              <a:rPr lang="ru-RU" sz="1400" dirty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</a:rPr>
              <a:t> транспортно-</a:t>
            </a:r>
          </a:p>
          <a:p>
            <a:r>
              <a:rPr lang="ru-RU" sz="1400" dirty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</a:rPr>
              <a:t>логистического центра (ТЛЦ)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01257" y="557686"/>
            <a:ext cx="1814920" cy="9079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300" dirty="0">
                <a:solidFill>
                  <a:schemeClr val="bg1"/>
                </a:solidFill>
                <a:latin typeface="Stem Bold" panose="020B0703020203020204" pitchFamily="34" charset="-52"/>
                <a:ea typeface="Stem Bold" panose="020B0703020203020204" pitchFamily="34" charset="-52"/>
              </a:rPr>
              <a:t>30</a:t>
            </a:r>
            <a:r>
              <a:rPr lang="ru-RU" sz="5041" dirty="0">
                <a:solidFill>
                  <a:schemeClr val="bg1"/>
                </a:solidFill>
                <a:latin typeface="Stem Bold" panose="020B0703020203020204" pitchFamily="34" charset="-52"/>
                <a:ea typeface="Stem Bold" panose="020B0703020203020204" pitchFamily="34" charset="-52"/>
              </a:rPr>
              <a:t> </a:t>
            </a:r>
            <a:r>
              <a:rPr lang="ru-RU" sz="3800" dirty="0">
                <a:solidFill>
                  <a:schemeClr val="bg1"/>
                </a:solidFill>
                <a:latin typeface="Stem Bold" panose="020B0703020203020204" pitchFamily="34" charset="-52"/>
                <a:ea typeface="Stem Bold" panose="020B0703020203020204" pitchFamily="34" charset="-52"/>
              </a:rPr>
              <a:t>км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0286" y="1281076"/>
            <a:ext cx="6096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350" dirty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</a:rPr>
              <a:t>от центра </a:t>
            </a:r>
          </a:p>
          <a:p>
            <a:r>
              <a:rPr lang="ru-RU" sz="1350" dirty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</a:rPr>
              <a:t>Новосибирска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28343" y="1809476"/>
            <a:ext cx="1537600" cy="9079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300" dirty="0">
                <a:solidFill>
                  <a:schemeClr val="bg1"/>
                </a:solidFill>
                <a:latin typeface="Stem Bold" panose="020B0703020203020204" pitchFamily="34" charset="-52"/>
                <a:ea typeface="Stem Bold" panose="020B0703020203020204" pitchFamily="34" charset="-52"/>
              </a:rPr>
              <a:t>9</a:t>
            </a:r>
            <a:r>
              <a:rPr lang="ru-RU" sz="5041" dirty="0">
                <a:solidFill>
                  <a:schemeClr val="bg1"/>
                </a:solidFill>
                <a:latin typeface="Stem Bold" panose="020B0703020203020204" pitchFamily="34" charset="-52"/>
                <a:ea typeface="Stem Bold" panose="020B0703020203020204" pitchFamily="34" charset="-52"/>
              </a:rPr>
              <a:t> </a:t>
            </a:r>
            <a:r>
              <a:rPr lang="ru-RU" sz="3800" dirty="0">
                <a:solidFill>
                  <a:schemeClr val="bg1"/>
                </a:solidFill>
                <a:latin typeface="Stem Bold" panose="020B0703020203020204" pitchFamily="34" charset="-52"/>
                <a:ea typeface="Stem Bold" panose="020B0703020203020204" pitchFamily="34" charset="-52"/>
              </a:rPr>
              <a:t>км</a:t>
            </a:r>
            <a:r>
              <a:rPr lang="ru-RU" sz="5041" dirty="0">
                <a:solidFill>
                  <a:schemeClr val="bg1"/>
                </a:solidFill>
                <a:latin typeface="Stem Bold" panose="020B0703020203020204" pitchFamily="34" charset="-52"/>
                <a:ea typeface="Stem Bold" panose="020B0703020203020204" pitchFamily="34" charset="-52"/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9313" y="2540356"/>
            <a:ext cx="6096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350" dirty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</a:rPr>
              <a:t>до международного</a:t>
            </a:r>
          </a:p>
          <a:p>
            <a:r>
              <a:rPr lang="ru-RU" sz="1350" dirty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</a:rPr>
              <a:t>аэропорта «Толмачёво»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71885" y="3056985"/>
            <a:ext cx="1861407" cy="9079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300" dirty="0">
                <a:solidFill>
                  <a:schemeClr val="bg1"/>
                </a:solidFill>
                <a:latin typeface="Stem Bold" panose="020B0703020203020204" pitchFamily="34" charset="-52"/>
                <a:ea typeface="Stem Bold" panose="020B0703020203020204" pitchFamily="34" charset="-52"/>
              </a:rPr>
              <a:t>3,5</a:t>
            </a:r>
            <a:r>
              <a:rPr lang="ru-RU" dirty="0"/>
              <a:t> </a:t>
            </a:r>
            <a:r>
              <a:rPr lang="ru-RU" sz="3800" dirty="0">
                <a:solidFill>
                  <a:schemeClr val="bg1"/>
                </a:solidFill>
                <a:latin typeface="Stem Bold" panose="020B0703020203020204" pitchFamily="34" charset="-52"/>
                <a:ea typeface="Stem Bold" panose="020B0703020203020204" pitchFamily="34" charset="-52"/>
              </a:rPr>
              <a:t>км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15427" y="3802603"/>
            <a:ext cx="6096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350" dirty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</a:rPr>
              <a:t>до Ж/Д станции на </a:t>
            </a:r>
          </a:p>
          <a:p>
            <a:r>
              <a:rPr lang="ru-RU" sz="1350" dirty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</a:rPr>
              <a:t>Транссибирской магистрали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28343" y="4231915"/>
            <a:ext cx="2191626" cy="9079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300" dirty="0">
                <a:solidFill>
                  <a:schemeClr val="bg1"/>
                </a:solidFill>
                <a:latin typeface="Stem Bold" panose="020B0703020203020204" pitchFamily="34" charset="-52"/>
                <a:ea typeface="Stem Bold" panose="020B0703020203020204" pitchFamily="34" charset="-52"/>
              </a:rPr>
              <a:t>600 </a:t>
            </a:r>
            <a:r>
              <a:rPr lang="ru-RU" sz="3800" dirty="0">
                <a:solidFill>
                  <a:schemeClr val="bg1"/>
                </a:solidFill>
                <a:latin typeface="Stem Bold" panose="020B0703020203020204" pitchFamily="34" charset="-52"/>
                <a:ea typeface="Stem Bold" panose="020B0703020203020204" pitchFamily="34" charset="-52"/>
              </a:rPr>
              <a:t>га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64410" y="4949959"/>
            <a:ext cx="133241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dirty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</a:rPr>
              <a:t>площадь ОЭЗ</a:t>
            </a:r>
          </a:p>
        </p:txBody>
      </p:sp>
    </p:spTree>
    <p:extLst>
      <p:ext uri="{BB962C8B-B14F-4D97-AF65-F5344CB8AC3E}">
        <p14:creationId xmlns:p14="http://schemas.microsoft.com/office/powerpoint/2010/main" val="938760555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2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D2537"/>
      </a:accent1>
      <a:accent2>
        <a:srgbClr val="205EC4"/>
      </a:accent2>
      <a:accent3>
        <a:srgbClr val="000000"/>
      </a:accent3>
      <a:accent4>
        <a:srgbClr val="205EC4"/>
      </a:accent4>
      <a:accent5>
        <a:srgbClr val="205EC4"/>
      </a:accent5>
      <a:accent6>
        <a:srgbClr val="205EC4"/>
      </a:accent6>
      <a:hlink>
        <a:srgbClr val="205EC4"/>
      </a:hlink>
      <a:folHlink>
        <a:srgbClr val="205EC4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15154</TotalTime>
  <Words>741</Words>
  <Application>Microsoft Office PowerPoint</Application>
  <PresentationFormat>Широкоэкранный</PresentationFormat>
  <Paragraphs>182</Paragraphs>
  <Slides>12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4" baseType="lpstr">
      <vt:lpstr>Arial</vt:lpstr>
      <vt:lpstr>Arial Narrow</vt:lpstr>
      <vt:lpstr>Calibri</vt:lpstr>
      <vt:lpstr>Circe ExtraBold</vt:lpstr>
      <vt:lpstr>Stem</vt:lpstr>
      <vt:lpstr>Stem Bold</vt:lpstr>
      <vt:lpstr>Tahoma</vt:lpstr>
      <vt:lpstr>Times New Roman</vt:lpstr>
      <vt:lpstr>Trebuchet MS</vt:lpstr>
      <vt:lpstr>Wingdings</vt:lpstr>
      <vt:lpstr>1_Тема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Зуева Надежда Борисовна</dc:creator>
  <cp:lastModifiedBy>Пьянкова Валерия Дмитриевна</cp:lastModifiedBy>
  <cp:revision>452</cp:revision>
  <cp:lastPrinted>2023-10-19T09:06:16Z</cp:lastPrinted>
  <dcterms:created xsi:type="dcterms:W3CDTF">2021-10-19T09:38:21Z</dcterms:created>
  <dcterms:modified xsi:type="dcterms:W3CDTF">2023-12-18T10:25:07Z</dcterms:modified>
</cp:coreProperties>
</file>