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3" r:id="rId2"/>
    <p:sldId id="581" r:id="rId3"/>
    <p:sldId id="582" r:id="rId4"/>
    <p:sldId id="545" r:id="rId5"/>
    <p:sldId id="583" r:id="rId6"/>
    <p:sldId id="584" r:id="rId7"/>
    <p:sldId id="559" r:id="rId8"/>
    <p:sldId id="553" r:id="rId9"/>
    <p:sldId id="587" r:id="rId10"/>
    <p:sldId id="588" r:id="rId11"/>
    <p:sldId id="585" r:id="rId12"/>
    <p:sldId id="575" r:id="rId13"/>
    <p:sldId id="576" r:id="rId14"/>
    <p:sldId id="579" r:id="rId15"/>
    <p:sldId id="586" r:id="rId16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3E5A8"/>
    <a:srgbClr val="00421E"/>
    <a:srgbClr val="D2FAD3"/>
    <a:srgbClr val="6BD14F"/>
    <a:srgbClr val="0CD6BE"/>
    <a:srgbClr val="27F1A4"/>
    <a:srgbClr val="9BBB59"/>
    <a:srgbClr val="3399FF"/>
    <a:srgbClr val="F79646"/>
    <a:srgbClr val="558E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6" autoAdjust="0"/>
    <p:restoredTop sz="93214" autoAdjust="0"/>
  </p:normalViewPr>
  <p:slideViewPr>
    <p:cSldViewPr>
      <p:cViewPr varScale="1">
        <p:scale>
          <a:sx n="64" d="100"/>
          <a:sy n="64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324" y="102"/>
      </p:cViewPr>
      <p:guideLst/>
    </p:cSldViewPr>
  </p:notesViewPr>
  <p:gridSpacing cx="92160725" cy="921607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220" cy="498073"/>
          </a:xfrm>
          <a:prstGeom prst="rect">
            <a:avLst/>
          </a:prstGeom>
        </p:spPr>
        <p:txBody>
          <a:bodyPr vert="horz" lIns="90897" tIns="45448" rIns="90897" bIns="454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5200" y="1"/>
            <a:ext cx="2971219" cy="498073"/>
          </a:xfrm>
          <a:prstGeom prst="rect">
            <a:avLst/>
          </a:prstGeom>
        </p:spPr>
        <p:txBody>
          <a:bodyPr vert="horz" lIns="90897" tIns="45448" rIns="90897" bIns="454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6CBA05-8ED2-4063-96EB-510C626FBB9F}" type="datetimeFigureOut">
              <a:rPr lang="ru-RU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7626"/>
            <a:ext cx="2971220" cy="498073"/>
          </a:xfrm>
          <a:prstGeom prst="rect">
            <a:avLst/>
          </a:prstGeom>
        </p:spPr>
        <p:txBody>
          <a:bodyPr vert="horz" lIns="90897" tIns="45448" rIns="90897" bIns="454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5200" y="9447626"/>
            <a:ext cx="2971219" cy="498073"/>
          </a:xfrm>
          <a:prstGeom prst="rect">
            <a:avLst/>
          </a:prstGeom>
        </p:spPr>
        <p:txBody>
          <a:bodyPr vert="horz" lIns="90897" tIns="45448" rIns="90897" bIns="454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A5E7BF-B755-4707-AC9D-F177A5543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0972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220" cy="498073"/>
          </a:xfrm>
          <a:prstGeom prst="rect">
            <a:avLst/>
          </a:prstGeom>
        </p:spPr>
        <p:txBody>
          <a:bodyPr vert="horz" lIns="96013" tIns="48007" rIns="96013" bIns="4800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5200" y="1"/>
            <a:ext cx="2971219" cy="498073"/>
          </a:xfrm>
          <a:prstGeom prst="rect">
            <a:avLst/>
          </a:prstGeom>
        </p:spPr>
        <p:txBody>
          <a:bodyPr vert="horz" lIns="96013" tIns="48007" rIns="96013" bIns="4800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2B57BDE-D0A7-40AC-A3CB-EAA6434FC454}" type="datetimeFigureOut">
              <a:rPr lang="ru-RU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3" tIns="48007" rIns="96013" bIns="4800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6275" y="4725389"/>
            <a:ext cx="5485451" cy="4476352"/>
          </a:xfrm>
          <a:prstGeom prst="rect">
            <a:avLst/>
          </a:prstGeom>
        </p:spPr>
        <p:txBody>
          <a:bodyPr vert="horz" lIns="96013" tIns="48007" rIns="96013" bIns="4800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7626"/>
            <a:ext cx="2971220" cy="498073"/>
          </a:xfrm>
          <a:prstGeom prst="rect">
            <a:avLst/>
          </a:prstGeom>
        </p:spPr>
        <p:txBody>
          <a:bodyPr vert="horz" lIns="96013" tIns="48007" rIns="96013" bIns="4800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5200" y="9447626"/>
            <a:ext cx="2971219" cy="498073"/>
          </a:xfrm>
          <a:prstGeom prst="rect">
            <a:avLst/>
          </a:prstGeom>
        </p:spPr>
        <p:txBody>
          <a:bodyPr vert="horz" lIns="96013" tIns="48007" rIns="96013" bIns="4800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1829602-BD3B-4D63-B6F3-2D0188D23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9540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B6DCC-B2C8-4F5E-9FAD-5A91EDD8A4F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4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96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7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96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8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96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829602-BD3B-4D63-B6F3-2D0188D23AF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372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D21BA-D35B-4DD6-A836-DD337532A9E7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BDDA-6834-41C8-9EB4-EE31340D2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5D091-8933-413A-BDDD-98C836765C0A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D583-8805-46FF-BB8A-D7ED6CD71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504C7-B209-4795-9B37-873881269F2E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F3103-237B-42C9-8DD9-98CFC2C56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B152-29C3-4DCA-9998-62B3187EB741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CF55-AE10-4971-BD7E-B4724EF9F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8A392-28B3-422F-8C36-8C9C0E1B1BB8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F0EB9-5615-4E19-AAC3-8BC61A985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0ECC1-B09B-4E4C-876F-DEC177A555BB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0B1EA-474A-46E8-9E9B-88F8959B5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FF246-DF72-4BC2-9527-609D3C9EB860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9F637-72AD-4F9D-8541-D9D77C231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6877-569C-47EF-94F1-1EC0754278F3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9D99C-9528-491B-9DB9-677540B19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B5369-8324-4089-8469-49195B477635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0EE0F-2EB7-45E2-9B13-022A9A441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C444-2BA9-4B25-A114-CEBA21974470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DC01-0111-43C0-8627-E421CF5CA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0630-36CB-4972-B0F4-89DB55814BCE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1E3A-98B6-4B6D-8AC2-EABD6B6C5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02D0E8-C4F9-4988-845D-7680D7C20398}" type="datetime1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5492A1-089F-4333-9736-535A9D767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ustinova@gmail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hyperlink" Target="http://www.wuob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5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2706" y="0"/>
            <a:ext cx="9180512" cy="685800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2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998" y="548968"/>
            <a:ext cx="630007" cy="82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6B46C-FB83-4720-ACFC-6D469840E02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764704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449888" y="4629776"/>
            <a:ext cx="396004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Раиса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Константиновна Устинова</a:t>
            </a:r>
            <a:r>
              <a:rPr lang="ru-RU" altLang="ru-RU" b="1" dirty="0" smtClean="0">
                <a:solidFill>
                  <a:schemeClr val="bg1"/>
                </a:solidFill>
                <a:latin typeface="+mj-lt"/>
              </a:rPr>
              <a:t>,</a:t>
            </a:r>
          </a:p>
          <a:p>
            <a:r>
              <a:rPr lang="ru-RU" b="1" i="1" dirty="0">
                <a:solidFill>
                  <a:schemeClr val="bg1"/>
                </a:solidFill>
                <a:latin typeface="+mj-lt"/>
              </a:rPr>
              <a:t>з</a:t>
            </a:r>
            <a:r>
              <a:rPr lang="ru-RU" b="1" i="1" dirty="0" smtClean="0">
                <a:solidFill>
                  <a:schemeClr val="bg1"/>
                </a:solidFill>
                <a:latin typeface="+mj-lt"/>
              </a:rPr>
              <a:t>аместитель </a:t>
            </a:r>
            <a:r>
              <a:rPr lang="ru-RU" b="1" i="1" dirty="0">
                <a:solidFill>
                  <a:schemeClr val="bg1"/>
                </a:solidFill>
                <a:latin typeface="+mj-lt"/>
              </a:rPr>
              <a:t>председателя по демографии, защите семьи, детей и традиционных семейных ценностей Общественной палаты Новосибирской области,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r>
              <a:rPr lang="ru-RU" b="1" i="1" dirty="0">
                <a:solidFill>
                  <a:schemeClr val="bg1"/>
                </a:solidFill>
                <a:latin typeface="+mj-lt"/>
              </a:rPr>
              <a:t>председатель Правления МОО «Союз женщин города Бердска»</a:t>
            </a:r>
            <a:endParaRPr lang="ru-RU" alt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Рисунок 11" descr="C:\Users\Annacab104\Downloads\IMG_5619.JPG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51" y="2618991"/>
            <a:ext cx="1152525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983706" y="6077247"/>
            <a:ext cx="22500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город Бердск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2023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960" y="2618991"/>
            <a:ext cx="7812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Демография 2030: </a:t>
            </a:r>
          </a:p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опора на традиционную, крепкую, многодетную и многопоколенную семью</a:t>
            </a:r>
            <a:endParaRPr lang="ru-RU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73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95134" y="2788863"/>
            <a:ext cx="3519001" cy="2639251"/>
          </a:xfrm>
          <a:prstGeom prst="rect">
            <a:avLst/>
          </a:prstGeom>
        </p:spPr>
      </p:pic>
      <p:pic>
        <p:nvPicPr>
          <p:cNvPr id="4" name="Picture 14" descr="http://www.wuob.ru/wp-content/uploads/2018/06/IMG_5232.jpg?w=294&amp;h=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0" y="4274345"/>
            <a:ext cx="3553059" cy="25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0" y="1344833"/>
            <a:ext cx="3553060" cy="2929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12237" y="2808771"/>
            <a:ext cx="3519002" cy="2599437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331965" y="188964"/>
            <a:ext cx="15300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2013-2023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8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17852947"/>
              </p:ext>
            </p:extLst>
          </p:nvPr>
        </p:nvGraphicFramePr>
        <p:xfrm>
          <a:off x="5913049" y="457308"/>
          <a:ext cx="3218790" cy="60448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«Розовая ленточка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ru-RU" altLang="ru-RU" sz="2000" b="1" cap="small" baseline="0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 лацкане»</a:t>
                      </a:r>
                      <a:endParaRPr lang="ru-RU" altLang="ru-RU" sz="2000" b="1" cap="small" dirty="0" smtClean="0">
                        <a:solidFill>
                          <a:srgbClr val="C00000"/>
                        </a:solidFill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 descr="C:\Users\Annacab104\Downloads\IMG_5619.JPG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52" y="98963"/>
            <a:ext cx="990011" cy="1048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9460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66" y="274638"/>
            <a:ext cx="7632034" cy="114300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Второй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Съезд активных женщин города</a:t>
            </a:r>
          </a:p>
        </p:txBody>
      </p:sp>
      <p:pic>
        <p:nvPicPr>
          <p:cNvPr id="9" name="Рисунок 8" descr="C:\Users\Annacab104\Downloads\IMG_5619.JPG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13"/>
            <a:ext cx="1241963" cy="118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http://www.wuob.ru/wp-content/uploads/2023/12/IMG_7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4482" y="1178975"/>
            <a:ext cx="3539517" cy="23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erdsk.nso.ru/sites/berdsk.nso.ru/wodby_files/files/styles/image_gallery/public/gallery-news/2023/12/IMG_4652.JPG?itok=zaUxD_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353" y="3879004"/>
            <a:ext cx="4385988" cy="26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uob.ru/wp-content/uploads/2023/03/IMG_8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4193" y="1170655"/>
            <a:ext cx="3573236" cy="23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wuob.ru/wp-content/uploads/2023/12/%D0%A8%D0%B0%D0%BB%D0%B0%D0%B1%D0%B0%D0%B5%D0%B2%D0%B0-%D0%9D.%D0%9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033" y="1170655"/>
            <a:ext cx="3343020" cy="23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erdsk-bn.ru/wp-content/uploads/2023/12/photo_2023-12-15_16-09-52-2-1024x6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" y="3879005"/>
            <a:ext cx="4115247" cy="26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887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uob.ru/wp-content/uploads/2023/11/4c5b2af2-1bf3-4a23-9e35-820a5019f282-7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967" y="11097"/>
            <a:ext cx="576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08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nnacab104\Downloads\IMG_5619.JPG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1" y="0"/>
            <a:ext cx="2160024" cy="2160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60899" y="202849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222222"/>
                </a:solidFill>
                <a:latin typeface="Work Sans"/>
              </a:rPr>
              <a:t>e-</a:t>
            </a:r>
            <a:r>
              <a:rPr lang="ru-RU" sz="3600" dirty="0" err="1" smtClean="0">
                <a:solidFill>
                  <a:srgbClr val="222222"/>
                </a:solidFill>
                <a:latin typeface="Work Sans"/>
              </a:rPr>
              <a:t>mail</a:t>
            </a:r>
            <a:r>
              <a:rPr lang="ru-RU" sz="3600" dirty="0">
                <a:solidFill>
                  <a:srgbClr val="222222"/>
                </a:solidFill>
                <a:latin typeface="Work Sans"/>
              </a:rPr>
              <a:t>: </a:t>
            </a:r>
            <a:r>
              <a:rPr lang="ru-RU" sz="3600" dirty="0" smtClean="0">
                <a:solidFill>
                  <a:srgbClr val="1151D3"/>
                </a:solidFill>
                <a:latin typeface="Work Sans"/>
                <a:hlinkClick r:id="rId3"/>
              </a:rPr>
              <a:t>rustinova@gmail.com</a:t>
            </a:r>
            <a:endParaRPr lang="ru-RU" sz="3600" dirty="0" smtClean="0">
              <a:solidFill>
                <a:srgbClr val="1151D3"/>
              </a:solidFill>
              <a:latin typeface="Work Sans"/>
            </a:endParaRPr>
          </a:p>
          <a:p>
            <a:pPr algn="ctr"/>
            <a:endParaRPr lang="ru-RU" sz="3600" b="0" i="0" dirty="0">
              <a:solidFill>
                <a:srgbClr val="1151D3"/>
              </a:solidFill>
              <a:effectLst/>
              <a:latin typeface="Work Sans"/>
            </a:endParaRPr>
          </a:p>
          <a:p>
            <a:pPr algn="ctr"/>
            <a:r>
              <a:rPr lang="ru-RU" sz="3600" dirty="0" smtClean="0">
                <a:solidFill>
                  <a:srgbClr val="222222"/>
                </a:solidFill>
                <a:latin typeface="Work Sans"/>
              </a:rPr>
              <a:t>сайт: </a:t>
            </a:r>
            <a:r>
              <a:rPr lang="en-US" sz="3600" b="1" dirty="0" smtClean="0">
                <a:hlinkClick r:id="rId4"/>
              </a:rPr>
              <a:t>www.wuob.ru</a:t>
            </a:r>
            <a:endParaRPr lang="ru-RU" sz="3600" b="0" i="0" dirty="0">
              <a:solidFill>
                <a:srgbClr val="222222"/>
              </a:solidFill>
              <a:effectLst/>
              <a:latin typeface="Work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1965" y="3172775"/>
            <a:ext cx="6551510" cy="36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56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51" y="278965"/>
            <a:ext cx="8982049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решение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заседания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Общественной палаты:</a:t>
            </a: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 smtClean="0"/>
              <a:t>1. Одобрить </a:t>
            </a:r>
            <a:r>
              <a:rPr lang="ru-RU" sz="2400" dirty="0"/>
              <a:t>работу комиссии по демографии, защите семьи, детей и традиционных семейных ценностей </a:t>
            </a:r>
            <a:r>
              <a:rPr lang="ru-RU" sz="2400" dirty="0" smtClean="0"/>
              <a:t>(</a:t>
            </a:r>
            <a:r>
              <a:rPr lang="ru-RU" sz="2400" dirty="0"/>
              <a:t>Председатель Ольга Михайловна Тетерюкова) по итогам 2023 года.</a:t>
            </a:r>
          </a:p>
          <a:p>
            <a:pPr lvl="0" algn="just"/>
            <a:r>
              <a:rPr lang="ru-RU" sz="2400" dirty="0" smtClean="0"/>
              <a:t>2. Комиссии </a:t>
            </a:r>
            <a:r>
              <a:rPr lang="ru-RU" sz="2400" dirty="0"/>
              <a:t>по </a:t>
            </a:r>
            <a:r>
              <a:rPr lang="ru-RU" sz="2400" dirty="0" smtClean="0"/>
              <a:t>демографии</a:t>
            </a:r>
            <a:r>
              <a:rPr lang="ru-RU" sz="2400" dirty="0"/>
              <a:t>, защите семьи, детей и традиционных семейных ценностей совместно с </a:t>
            </a:r>
            <a:r>
              <a:rPr lang="ru-RU" sz="2400" dirty="0" smtClean="0"/>
              <a:t>комиссией  </a:t>
            </a:r>
            <a:r>
              <a:rPr lang="ru-RU" sz="2400" dirty="0"/>
              <a:t>по культуре, духовно-нравственному воспитанию и межнациональным отношениям, </a:t>
            </a:r>
            <a:r>
              <a:rPr lang="ru-RU" sz="2400" dirty="0" smtClean="0"/>
              <a:t>комиссией по вопросам образования </a:t>
            </a:r>
            <a:r>
              <a:rPr lang="ru-RU" sz="2400" smtClean="0"/>
              <a:t>и науки </a:t>
            </a:r>
            <a:r>
              <a:rPr lang="ru-RU" sz="2400" dirty="0"/>
              <a:t>подготовить  предложения от ОП НСО по разработке единых муниципальных программ в области семейной политики на период до 2030 года с участием НКО. </a:t>
            </a:r>
          </a:p>
        </p:txBody>
      </p:sp>
      <p:pic>
        <p:nvPicPr>
          <p:cNvPr id="4" name="Picture 6" descr="http://www.wuob.ru/wp-content/uploads/2022/06/51feebb9-235a-49e1-83ff-86e1510e7c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5049018"/>
            <a:ext cx="3221985" cy="180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wuob.ru/wp-content/uploads/2021/04/IMG_2044.jpg?w=313&amp;h=2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459" y="5049018"/>
            <a:ext cx="3187542" cy="180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wuob.ru/wp-content/uploads/2021/11/DSC_2064.jpg?w=245&amp;h=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985" y="5061661"/>
            <a:ext cx="3184479" cy="17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92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68" y="1088974"/>
            <a:ext cx="3844797" cy="508505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Bahnschrift Light" panose="020B0502040204020203" pitchFamily="34" charset="0"/>
              </a:rPr>
              <a:t>«Общественная работа - дело сугубо добровольное. Она не сулит ни благ, ни льгот, но требует огромной ответственности. И берутся за неё по зову сердца и долга, как правило, совмещая с выполнением своих профессиональных обязанностей, отдавая общественной деятельности всё свободное время»...  </a:t>
            </a:r>
            <a:endParaRPr lang="ru-RU" sz="2000" dirty="0" smtClean="0">
              <a:latin typeface="Bahnschrift Light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Bahnschrift Light" panose="020B0502040204020203" pitchFamily="34" charset="0"/>
              </a:rPr>
              <a:t>(</a:t>
            </a:r>
            <a:r>
              <a:rPr lang="ru-RU" sz="2000" dirty="0">
                <a:latin typeface="Bahnschrift Light" panose="020B0502040204020203" pitchFamily="34" charset="0"/>
              </a:rPr>
              <a:t>В.В. Путин – о роли Общественной палаты)</a:t>
            </a:r>
            <a:r>
              <a:rPr lang="ru-RU" sz="2000" i="1" dirty="0" smtClean="0">
                <a:latin typeface="Bahnschrift Light" panose="020B0502040204020203" pitchFamily="34" charset="0"/>
              </a:rPr>
              <a:t> </a:t>
            </a:r>
            <a:endParaRPr lang="ru-RU" sz="2000" dirty="0">
              <a:latin typeface="Bahnschrift Light" panose="020B0502040204020203" pitchFamily="34" charset="0"/>
            </a:endParaRPr>
          </a:p>
        </p:txBody>
      </p:sp>
      <p:pic>
        <p:nvPicPr>
          <p:cNvPr id="2" name="Picture 2" descr="https://static.life.ru/posts/2018/02/1090122/1e4a7b599a9564041c8cb21a2aeb2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6748" y="1448978"/>
            <a:ext cx="5145625" cy="37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430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331964" y="252177"/>
            <a:ext cx="15300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2013-2023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4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79651422"/>
              </p:ext>
            </p:extLst>
          </p:nvPr>
        </p:nvGraphicFramePr>
        <p:xfrm>
          <a:off x="5913049" y="457308"/>
          <a:ext cx="3218790" cy="4412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«Семейный круг»</a:t>
                      </a: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Рисунок 4" descr="C:\Users\Annacab104\Downloads\IMG_5619.JPG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0" y="188964"/>
            <a:ext cx="990011" cy="104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wuob.ru/wp-content/uploads/2019/07/IMG_9604.jpeg?w=333&amp;h=4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989" y="1237687"/>
            <a:ext cx="2184315" cy="29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uob.ru/wp-content/uploads/2019/07/IMG_3248.jpeg?w=243&amp;h=1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7687"/>
            <a:ext cx="3881761" cy="29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wuob.ru/wp-content/uploads/2019/07/IMG_2321.jpeg?w=207&amp;h=1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304" y="1237687"/>
            <a:ext cx="3365535" cy="29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wuob.ru/wp-content/uploads/2018/07/IMG_0305.jpg?w=420&amp;h=2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149008"/>
            <a:ext cx="3881760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wuob.ru/wp-content/uploads/2018/07/IMG_0180.jpg?w=296&amp;h=4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1761" y="4149008"/>
            <a:ext cx="1884543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wuob.ru/wp-content/uploads/2018/07/IMG_6731.jpg?w=631&amp;h=47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2950" y="4149008"/>
            <a:ext cx="3378889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87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5940152" cy="1268976"/>
          </a:xfrm>
          <a:prstGeom prst="rect">
            <a:avLst/>
          </a:prstGeom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331965" y="188964"/>
            <a:ext cx="15300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2013-2023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26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9779749"/>
              </p:ext>
            </p:extLst>
          </p:nvPr>
        </p:nvGraphicFramePr>
        <p:xfrm>
          <a:off x="5913049" y="457308"/>
          <a:ext cx="3218790" cy="4412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«Семейный круг»</a:t>
                      </a: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9" name="Рисунок 18" descr="C:\Users\Annacab104\Downloads\IMG_5619.JPG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52" y="98963"/>
            <a:ext cx="990011" cy="104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C:\Users\chekm\Desktop\СОЮЗ ЖЕНЩИН\семья3\Семья 3\IMG_2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211275" y="4555013"/>
            <a:ext cx="2657606" cy="1993204"/>
          </a:xfrm>
          <a:prstGeom prst="rect">
            <a:avLst/>
          </a:prstGeom>
          <a:noFill/>
        </p:spPr>
      </p:pic>
      <p:pic>
        <p:nvPicPr>
          <p:cNvPr id="12" name="Picture 2" descr="http://www.wuob.ru/wp-content/uploads/2021/12/IMG_7947.jpeg?w=293&amp;h=2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2812"/>
            <a:ext cx="3543476" cy="26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wuob.ru/wp-content/uploads/2021/12/IMG_7853.jpeg?w=294&amp;h=2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3931" y="1223781"/>
            <a:ext cx="3297907" cy="29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hekm\Desktop\СОЮЗ ЖЕНЩИН\семья3\Семья 3\IMG_7985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3961" y="4222812"/>
            <a:ext cx="3600039" cy="2657607"/>
          </a:xfrm>
          <a:prstGeom prst="rect">
            <a:avLst/>
          </a:prstGeom>
          <a:noFill/>
        </p:spPr>
      </p:pic>
      <p:pic>
        <p:nvPicPr>
          <p:cNvPr id="2050" name="Picture 2" descr="http://www.wuob.ru/wp-content/uploads/2023/09/IMG_300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6751" y="1205317"/>
            <a:ext cx="3638255" cy="301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wuob.ru/wp-content/uploads/2023/09/IMG_289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05317"/>
            <a:ext cx="3543476" cy="301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801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331965" y="188964"/>
            <a:ext cx="15300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2013-2023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4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8159545"/>
              </p:ext>
            </p:extLst>
          </p:nvPr>
        </p:nvGraphicFramePr>
        <p:xfrm>
          <a:off x="5913049" y="457308"/>
          <a:ext cx="3218790" cy="4412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«Золотко мое»</a:t>
                      </a: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Рисунок 4" descr="C:\Users\Annacab104\Downloads\IMG_5619.JPG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52" y="98963"/>
            <a:ext cx="990011" cy="104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http://www.wuob.ru/wp-content/uploads/2023/09/%D0%A1%D0%B5%D0%BC%D1%8C%D1%8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52969"/>
            <a:ext cx="3651322" cy="274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uob.ru/wp-content/uploads/2023/09/%D0%9A%D0%BD%D0%B8%D0%B3%D0%B8-%D0%BF%D0%BE%D0%B4%D1%81%D0%BA%D0%B0%D0%B7%D0%BA%D0%B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026" y="1149712"/>
            <a:ext cx="3658366" cy="27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wuob.ru/wp-content/uploads/2023/09/%D0%9B%D0%B0%D0%BF%D1%82%D0%B5%D0%B2%D0%B0-%D0%9C.%D0%9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74" y="4223132"/>
            <a:ext cx="3670696" cy="27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wuob.ru/wp-content/uploads/2023/09/IMG_266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025" y="4223132"/>
            <a:ext cx="3702975" cy="26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wuob.ru/wp-content/uploads/2023/09/30-%D0%B8%D1%8E%D0%BD%D1%8F-2023%D0%B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728" y="2258987"/>
            <a:ext cx="2209512" cy="294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702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55800" y="1236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3044598"/>
              </p:ext>
            </p:extLst>
          </p:nvPr>
        </p:nvGraphicFramePr>
        <p:xfrm>
          <a:off x="0" y="548969"/>
          <a:ext cx="5612270" cy="63187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612270">
                  <a:extLst>
                    <a:ext uri="{9D8B030D-6E8A-4147-A177-3AD203B41FA5}">
                      <a16:colId xmlns:a16="http://schemas.microsoft.com/office/drawing/2014/main" xmlns="" val="2387152566"/>
                    </a:ext>
                  </a:extLst>
                </a:gridCol>
              </a:tblGrid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Наименование разделов и тем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301326883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Вводное</a:t>
                      </a:r>
                      <a:r>
                        <a:rPr lang="en-US" sz="1200" spc="-2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занятие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805005056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Раздел 1. Личность. Индивидуальность.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85024523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Понятие, типы личности. Психология</a:t>
                      </a:r>
                      <a:r>
                        <a:rPr lang="ru-RU" sz="1200" spc="-2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индивидуальности.</a:t>
                      </a:r>
                      <a:r>
                        <a:rPr lang="ru-RU" sz="1200" spc="-15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193021891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"Я"</a:t>
                      </a:r>
                      <a:r>
                        <a:rPr lang="ru-RU" sz="1200" spc="-2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и</a:t>
                      </a:r>
                      <a:r>
                        <a:rPr lang="ru-RU" sz="1200" spc="-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"мы".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Дружба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и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этикет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827209200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Общение. Виды, способы общения. Искусство</a:t>
                      </a:r>
                      <a:r>
                        <a:rPr lang="ru-RU" sz="1200" spc="-15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общения</a:t>
                      </a:r>
                      <a:r>
                        <a:rPr lang="ru-RU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и</a:t>
                      </a:r>
                      <a:r>
                        <a:rPr lang="ru-RU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взаимопонимания.</a:t>
                      </a:r>
                      <a:r>
                        <a:rPr lang="ru-RU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543495672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Раздел 2. Личность</a:t>
                      </a:r>
                      <a:r>
                        <a:rPr lang="en-US" sz="1200" spc="-2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и</a:t>
                      </a:r>
                      <a:r>
                        <a:rPr lang="en-US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семья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353398184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Понятие и значение семьи в жизни человека.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809259302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Брак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и</a:t>
                      </a:r>
                      <a:r>
                        <a:rPr lang="ru-RU" sz="1200" spc="-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семья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в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истории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человечества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258830260"/>
                  </a:ext>
                </a:extLst>
              </a:tr>
              <a:tr h="362599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Спутник</a:t>
                      </a:r>
                      <a:r>
                        <a:rPr lang="ru-RU" sz="1200" spc="-15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жизни.</a:t>
                      </a:r>
                      <a:r>
                        <a:rPr lang="ru-RU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Формирование</a:t>
                      </a:r>
                      <a:r>
                        <a:rPr lang="ru-RU" sz="1200" spc="-2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качеств</a:t>
                      </a:r>
                      <a:r>
                        <a:rPr lang="ru-RU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значимых</a:t>
                      </a:r>
                      <a:r>
                        <a:rPr lang="ru-RU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в</a:t>
                      </a:r>
                    </a:p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семейной</a:t>
                      </a:r>
                      <a:r>
                        <a:rPr lang="en-US" sz="1200" spc="-15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жизни.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864249694"/>
                  </a:ext>
                </a:extLst>
              </a:tr>
              <a:tr h="367706">
                <a:tc>
                  <a:txBody>
                    <a:bodyPr/>
                    <a:lstStyle/>
                    <a:p>
                      <a:pPr marL="67945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Планирование</a:t>
                      </a:r>
                      <a:r>
                        <a:rPr lang="ru-RU" sz="1200" spc="-2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семьи. Влияние семьи на формирование личности ребенка.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246934734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Правила поведения в семье, с родственниками.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337509456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Раздел 3. Структура</a:t>
                      </a:r>
                      <a:r>
                        <a:rPr lang="en-US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семьи.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0187094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Социальная сущность, функции и структура семьи. Потребности семьи.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200642364"/>
                  </a:ext>
                </a:extLst>
              </a:tr>
              <a:tr h="422862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Организация семейного быта. Распределение</a:t>
                      </a:r>
                      <a:r>
                        <a:rPr lang="ru-RU" sz="1200" spc="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обязанностей</a:t>
                      </a:r>
                      <a:r>
                        <a:rPr lang="ru-RU" sz="1200" spc="-2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в</a:t>
                      </a:r>
                      <a:r>
                        <a:rPr lang="ru-RU" sz="1200" spc="-3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семье.</a:t>
                      </a:r>
                      <a:r>
                        <a:rPr lang="ru-RU" sz="1200" spc="-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Организация совместного</a:t>
                      </a:r>
                      <a:r>
                        <a:rPr lang="en-US" sz="1200" spc="-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труда.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430169146"/>
                  </a:ext>
                </a:extLst>
              </a:tr>
              <a:tr h="373363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Понятие «Экономика семьи». Доходы и расходы.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Планирование семейного бюджета.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763817641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Раздел 4. Взаимоотношения в</a:t>
                      </a:r>
                      <a:r>
                        <a:rPr lang="en-US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семье.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9739902"/>
                  </a:ext>
                </a:extLst>
              </a:tr>
              <a:tr h="357730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Семейная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азбука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начинается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</a:t>
                      </a:r>
                      <a:r>
                        <a:rPr lang="ru-RU" sz="1200" spc="-2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"мы". Секреты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счастливых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семей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83168112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Роль матери и отца в семье. Роль родителей в семье.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95196563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Вредные</a:t>
                      </a:r>
                      <a:r>
                        <a:rPr lang="ru-RU" sz="1200" spc="-2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привычки,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отрицательно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влияющие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на</a:t>
                      </a:r>
                      <a:r>
                        <a:rPr lang="ru-RU" sz="1200" spc="-2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быт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семьи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17223970"/>
                  </a:ext>
                </a:extLst>
              </a:tr>
              <a:tr h="551560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Понятие, виды и причины семейных</a:t>
                      </a:r>
                      <a:r>
                        <a:rPr lang="ru-RU" sz="1200" spc="-2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конфликтов.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Предотвращение конфликтов, нравственные способы их разрешения.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142658679"/>
                  </a:ext>
                </a:extLst>
              </a:tr>
              <a:tr h="183853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Раздел 5. Государство и</a:t>
                      </a:r>
                      <a:r>
                        <a:rPr lang="en-US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Bookman Old Style" panose="02050604050505020204" pitchFamily="18" charset="0"/>
                        </a:rPr>
                        <a:t>семья.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66392871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Брак.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Права</a:t>
                      </a:r>
                      <a:r>
                        <a:rPr lang="ru-RU" sz="1200" spc="-1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и</a:t>
                      </a:r>
                      <a:r>
                        <a:rPr lang="ru-RU" sz="1200" spc="-1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обязанности</a:t>
                      </a:r>
                      <a:r>
                        <a:rPr lang="ru-RU" sz="1200" spc="-5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супругов.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675773889"/>
                  </a:ext>
                </a:extLst>
              </a:tr>
              <a:tr h="183853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Правовое</a:t>
                      </a:r>
                      <a:r>
                        <a:rPr lang="en-US" sz="1200" spc="-25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регулирование</a:t>
                      </a:r>
                      <a:r>
                        <a:rPr lang="en-US" sz="1200" spc="-2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семейных</a:t>
                      </a:r>
                      <a:r>
                        <a:rPr lang="en-US" sz="1200" spc="-15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отношений.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827599572"/>
                  </a:ext>
                </a:extLst>
              </a:tr>
              <a:tr h="186682"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Расторжение</a:t>
                      </a:r>
                      <a:r>
                        <a:rPr lang="en-US" sz="1200" spc="-1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</a:rPr>
                        <a:t>брака.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4750003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4702" y="98963"/>
            <a:ext cx="9099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Программа «Твой путь к семейному успеху»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123" name="Picture 3" descr="https://bemt.ru/wp-content/uploads/2022/11/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269" y="548968"/>
            <a:ext cx="3539365" cy="261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un9-58.userapi.com/impg/VCrv5xeJWzEOg5gtz3d2mXacShrE7EwvKywGQw/EV5-eDUJp2U.jpg?size=1599x899&amp;quality=95&amp;sign=f80b00f6aea7bf08ff966f9d83cf16c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269" y="3158997"/>
            <a:ext cx="3539365" cy="19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un9-26.userapi.com/impg/Rm3dV5jaD1XubUKPcyOtsctdSjKe74lgZi7uhg/0G27xlKdVNc.jpg?size=1280x720&amp;quality=95&amp;sign=e5f817375ee543570d597c5c1baf95f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269" y="5010947"/>
            <a:ext cx="3531732" cy="185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505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5940152" cy="1268976"/>
          </a:xfrm>
          <a:prstGeom prst="rect">
            <a:avLst/>
          </a:prstGeom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331965" y="188964"/>
            <a:ext cx="15300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2013-2023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" y="6790784"/>
            <a:ext cx="5076056" cy="714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9779749"/>
              </p:ext>
            </p:extLst>
          </p:nvPr>
        </p:nvGraphicFramePr>
        <p:xfrm>
          <a:off x="5913049" y="457308"/>
          <a:ext cx="3218790" cy="57908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«Твой путь</a:t>
                      </a:r>
                      <a:r>
                        <a:rPr lang="ru-RU" altLang="ru-RU" sz="2000" b="1" cap="small" baseline="0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 к семейному успеху»</a:t>
                      </a:r>
                      <a:endParaRPr lang="ru-RU" altLang="ru-RU" sz="2000" b="1" cap="small" dirty="0" smtClean="0">
                        <a:solidFill>
                          <a:srgbClr val="C00000"/>
                        </a:solidFill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9" name="Рисунок 18" descr="C:\Users\Annacab104\Downloads\IMG_5619.JPG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52" y="98963"/>
            <a:ext cx="990011" cy="104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2003" y="3789004"/>
            <a:ext cx="3870043" cy="290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C:\Users\chekm\Desktop\c31512d8-4c02-4f19-97b1-a48ed07127ba-300x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57" y="1538979"/>
            <a:ext cx="3780042" cy="2129423"/>
          </a:xfrm>
          <a:prstGeom prst="rect">
            <a:avLst/>
          </a:prstGeom>
          <a:noFill/>
        </p:spPr>
      </p:pic>
      <p:pic>
        <p:nvPicPr>
          <p:cNvPr id="43012" name="Picture 4" descr="C:\Users\chekm\Desktop\IMG_6149-300x225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957" y="3721503"/>
            <a:ext cx="3780042" cy="2835031"/>
          </a:xfrm>
          <a:prstGeom prst="rect">
            <a:avLst/>
          </a:prstGeom>
          <a:noFill/>
        </p:spPr>
      </p:pic>
      <p:pic>
        <p:nvPicPr>
          <p:cNvPr id="43013" name="Picture 5" descr="C:\Users\chekm\Desktop\f96fc354-3d01-49e9-abd9-158b69ad60f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2003" y="1550229"/>
            <a:ext cx="3780042" cy="2126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801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5940152" cy="126897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50476" y="6363308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" y="6790784"/>
            <a:ext cx="5076056" cy="714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9779749"/>
              </p:ext>
            </p:extLst>
          </p:nvPr>
        </p:nvGraphicFramePr>
        <p:xfrm>
          <a:off x="5913049" y="457308"/>
          <a:ext cx="3218790" cy="4412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«Наедине со всеми…»</a:t>
                      </a: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9" name="Рисунок 18" descr="C:\Users\Annacab104\Downloads\IMG_5619.JPG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1961" cy="114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8" name="Picture 2" descr="C:\Users\chekm\Desktop\С-председателем-sca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916" y="1147686"/>
            <a:ext cx="3476071" cy="2313760"/>
          </a:xfrm>
          <a:prstGeom prst="rect">
            <a:avLst/>
          </a:prstGeom>
          <a:noFill/>
        </p:spPr>
      </p:pic>
      <p:pic>
        <p:nvPicPr>
          <p:cNvPr id="39939" name="Picture 3" descr="C:\Users\chekm\Desktop\IMG_994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012" y="4239008"/>
            <a:ext cx="3491988" cy="2618991"/>
          </a:xfrm>
          <a:prstGeom prst="rect">
            <a:avLst/>
          </a:prstGeom>
          <a:noFill/>
        </p:spPr>
      </p:pic>
      <p:pic>
        <p:nvPicPr>
          <p:cNvPr id="11" name="Picture 3" descr="C:\Users\chekm\Desktop\IMG_42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916" y="4266939"/>
            <a:ext cx="3491987" cy="2618991"/>
          </a:xfrm>
          <a:prstGeom prst="rect">
            <a:avLst/>
          </a:prstGeom>
          <a:noFill/>
        </p:spPr>
      </p:pic>
      <p:pic>
        <p:nvPicPr>
          <p:cNvPr id="9218" name="Picture 2" descr="http://www.wuob.ru/wp-content/uploads/2021/03/IMG_1074.jpeg?w=401&amp;h=3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011" y="1147363"/>
            <a:ext cx="3495325" cy="231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hekm\Desktop\IMG_59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1185" y="2745873"/>
            <a:ext cx="2791864" cy="2093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801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40626108"/>
              </p:ext>
            </p:extLst>
          </p:nvPr>
        </p:nvGraphicFramePr>
        <p:xfrm>
          <a:off x="5913049" y="457308"/>
          <a:ext cx="3218790" cy="57908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218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200"/>
                        </a:spcAft>
                        <a:defRPr/>
                      </a:pPr>
                      <a:r>
                        <a:rPr lang="ru-RU" altLang="ru-RU" sz="2000" b="1" cap="small" dirty="0" smtClean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«Селянка – женщина в профессии»</a:t>
                      </a: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Рисунок 3" descr="C:\Users\Annacab104\Downloads\IMG_5619.JPG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11966" cy="16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57" y="1619101"/>
            <a:ext cx="7863263" cy="52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49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13447</TotalTime>
  <Words>382</Words>
  <Application>Microsoft Office PowerPoint</Application>
  <PresentationFormat>Экран (4:3)</PresentationFormat>
  <Paragraphs>70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Второй Съезд активных женщин города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riac4</dc:creator>
  <cp:lastModifiedBy>Вика</cp:lastModifiedBy>
  <cp:revision>1608</cp:revision>
  <cp:lastPrinted>2020-12-15T09:55:53Z</cp:lastPrinted>
  <dcterms:created xsi:type="dcterms:W3CDTF">2013-02-07T11:49:02Z</dcterms:created>
  <dcterms:modified xsi:type="dcterms:W3CDTF">2023-12-18T13:31:55Z</dcterms:modified>
</cp:coreProperties>
</file>